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1" r:id="rId7"/>
    <p:sldId id="262"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473"/>
    <a:srgbClr val="800000"/>
    <a:srgbClr val="CC0000"/>
    <a:srgbClr val="CC33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9FAF96-93F9-4D83-AC34-3E311D93569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279050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FAF96-93F9-4D83-AC34-3E311D93569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56239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FAF96-93F9-4D83-AC34-3E311D93569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94561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FAF96-93F9-4D83-AC34-3E311D93569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310525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FAF96-93F9-4D83-AC34-3E311D93569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2560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9FAF96-93F9-4D83-AC34-3E311D93569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34345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9FAF96-93F9-4D83-AC34-3E311D935691}"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270820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9FAF96-93F9-4D83-AC34-3E311D935691}"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363105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FAF96-93F9-4D83-AC34-3E311D935691}"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235605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FAF96-93F9-4D83-AC34-3E311D93569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341425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FAF96-93F9-4D83-AC34-3E311D93569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6C6A-DBD8-4C0F-81E9-E8CD939E31FD}" type="slidenum">
              <a:rPr lang="en-US" smtClean="0"/>
              <a:t>‹#›</a:t>
            </a:fld>
            <a:endParaRPr lang="en-US"/>
          </a:p>
        </p:txBody>
      </p:sp>
    </p:spTree>
    <p:extLst>
      <p:ext uri="{BB962C8B-B14F-4D97-AF65-F5344CB8AC3E}">
        <p14:creationId xmlns:p14="http://schemas.microsoft.com/office/powerpoint/2010/main" val="266988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AF96-93F9-4D83-AC34-3E311D935691}" type="datetimeFigureOut">
              <a:rPr lang="en-US" smtClean="0"/>
              <a:t>4/30/2013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6C6A-DBD8-4C0F-81E9-E8CD939E31FD}" type="slidenum">
              <a:rPr lang="en-US" smtClean="0"/>
              <a:t>‹#›</a:t>
            </a:fld>
            <a:endParaRPr lang="en-US"/>
          </a:p>
        </p:txBody>
      </p:sp>
    </p:spTree>
    <p:extLst>
      <p:ext uri="{BB962C8B-B14F-4D97-AF65-F5344CB8AC3E}">
        <p14:creationId xmlns:p14="http://schemas.microsoft.com/office/powerpoint/2010/main" val="325361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frm=1&amp;source=images&amp;cd=&amp;cad=rja&amp;docid=HNnof7Cluqb_pM&amp;tbnid=kxD8L04-ssmSyM:&amp;ved=0CAUQjRw&amp;url=http://wallfive.com/black-background-2.html&amp;ei=-hN_UaDhBKKkyQHui4HQDA&amp;bvm=bv.45645796,d.aWc&amp;psig=AFQjCNFuduNsGXx7Tkg20Iw9I0p56buVNg&amp;ust=1367369078780200"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url?sa=i&amp;rct=j&amp;q=&amp;esrc=s&amp;frm=1&amp;source=images&amp;cd=&amp;cad=rja&amp;docid=zGnZGr8w9J1f3M&amp;tbnid=ERCkS51xZXxMVM:&amp;ved=0CAUQjRw&amp;url=http://flickeflu.com/groups/61848987@N00/interesting&amp;ei=RRN_Ucz6HYigywHS04DYDA&amp;bvm=bv.45645796,d.aWc&amp;psig=AFQjCNGa-mTETFn-X9TdvCiLCQ_-CCkTRA&amp;ust=13673685046044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black+background&amp;source=images&amp;cd=&amp;cad=rja&amp;docid=UdrUvlkxnslDnM&amp;tbnid=32GFhbDyrKNHtM:&amp;ved=0CAUQjRw&amp;url=http://blackpatternz.com/red-black-day-wallpaper-red-black-day-desktop-background.html&amp;ei=VUF_UdqbOY_9qgH77YGQDw&amp;bvm=bv.45645796,d.aWc&amp;psig=AFQjCNGojpOD97kxDaOQShDayk9bkrGOiw&amp;ust=1367380511974188"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docid=cNJoMw6LNi0hRM&amp;tbnid=qnMWcqvAsYunSM:&amp;ved=0CAUQjRw&amp;url=http://www.handydavid.co.uk/services/&amp;ei=Fjl_Uc-0CIjBygGszoHYDA&amp;bvm=bv.45645796,d.aWc&amp;psig=AFQjCNFneOy5dBUrV-nqd6mimJHyCvPUjg&amp;ust=1367378545948717"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docid=U6Mw1hb1Lt9aXM&amp;tbnid=BlfydO0cLAM0PM:&amp;ved=0CAUQjRw&amp;url=http://kattomic-energy.blogspot.com/2012_08_01_archive.html&amp;ei=Qjp_UZ2SKqXiyAH_nIH4CA&amp;bvm=bv.45645796,d.aWc&amp;psig=AFQjCNHWMsUI_SUbyCUPMdx5ZnIMhF6n3A&amp;ust=136737887421007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3.wdp"/><Relationship Id="rId2" Type="http://schemas.openxmlformats.org/officeDocument/2006/relationships/hyperlink" Target="http://www.google.com/url?sa=i&amp;rct=j&amp;q=green+backgrounds&amp;source=images&amp;cd=&amp;cad=rja&amp;docid=wPR_bUcrSsuzeM&amp;tbnid=-5rjnlfYy_OFLM:&amp;ved=0CAUQjRw&amp;url=http://www.hdwallpaperspk.com/background-wallpaper/free-autumn-leaves-in-green-background-wallpaper_1920x1080_86623/&amp;ei=yDR_UZjgH8PsyQGSoIGQDQ&amp;bvm=bv.45645796,d.aWc&amp;psig=AFQjCNFoPCGwgK3xGPMu9LMwWtj8iEA2fw&amp;ust=1367377415227401"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m/url?sa=i&amp;rct=j&amp;q=&amp;esrc=s&amp;frm=1&amp;source=images&amp;cd=&amp;cad=rja&amp;docid=F3MSORlkHwQCKM&amp;tbnid=7NjdoP6_pvJoNM:&amp;ved=0CAUQjRw&amp;url=https://twitter.com/petikanalquran&amp;ei=0DZ_UcrtLs-QyQGet4DgDA&amp;bvm=bv.45645796,d.aWc&amp;psig=AFQjCNF6tCQmPmIslljKQw2eIjOoXgA7-g&amp;ust=1367377989787358" TargetMode="Externa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hyperlink" Target="http://www.google.com/url?sa=i&amp;rct=j&amp;q=red+heart+cartoon&amp;source=images&amp;cd=&amp;cad=rja&amp;docid=_BCII65w1acO5M&amp;tbnid=CA8u_GfA1D-UDM:&amp;ved=0CAUQjRw&amp;url=http%3A%2F%2Fjp.123rf.com%2Fphoto_8623511_illustration-of-red-heart-flanked-by-roses.html&amp;ei=72qAUZbBGomEygGjnYCoAg&amp;bvm=bv.45645796,d.aWc&amp;psig=AFQjCNF2YdS1TRxeaf3FZtr-TWV4WO7P3A&amp;ust=1367456876312716"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m/url?sa=i&amp;rct=j&amp;q=light+green+background&amp;source=images&amp;cd=&amp;cad=rja&amp;docid=Pag4d3_mQKU7nM&amp;tbnid=snuuzPnYtMJQrM:&amp;ved=0CAUQjRw&amp;url=http%3A%2F%2Fdepositphotos.com%2F5613077%2Fstock-illustration-Light-green-vector-floral-pattern.html&amp;ei=_2uAUeeYBqqxygGvtYDACw&amp;bvm=bv.45645796,d.aWc&amp;psig=AFQjCNGstOF6iOk3_Kbp_wbDFAEh1yuhFA&amp;ust=1367457146863459" TargetMode="External"/><Relationship Id="rId1" Type="http://schemas.openxmlformats.org/officeDocument/2006/relationships/slideLayout" Target="../slideLayouts/slideLayout2.xml"/><Relationship Id="rId6" Type="http://schemas.openxmlformats.org/officeDocument/2006/relationships/hyperlink" Target="http://www.google.com/url?sa=i&amp;rct=j&amp;q=+heart+cartoon&amp;source=images&amp;cd=&amp;docid=FsYkuIzoQh_9iM&amp;tbnid=Yn8F3DKLxEOQaM:&amp;ved=0CAUQjRw&amp;url=http%3A%2F%2Fwww.shutterstock.com%2Fpic-95891320%2Fstock-photo-valentine-cracked-heart-cartoon.html&amp;ei=j2uAUffKNrT8yAHW9oCgCA&amp;bvm=bv.45645796,d.aWc&amp;psig=AFQjCNGYfb1vBXzClaYxYaDzDZDRHzZkKw&amp;ust=1367457035710348" TargetMode="External"/><Relationship Id="rId5" Type="http://schemas.openxmlformats.org/officeDocument/2006/relationships/image" Target="../media/image9.jpeg"/><Relationship Id="rId4" Type="http://schemas.openxmlformats.org/officeDocument/2006/relationships/hyperlink" Target="http://www.google.com/url?sa=i&amp;rct=j&amp;q=black+broken+heart&amp;source=images&amp;cd=&amp;cad=rja&amp;docid=nl2HcsXwWmWHuM&amp;tbnid=H13uTluGOHiT7M:&amp;ved=0CAUQjRw&amp;url=http%3A%2F%2Fwww.layoutsparks.com%2Fpictures%2Fbroken-heart-6&amp;ei=zWiAUZqDPMa2yAH8uoCQCg&amp;bvm=bv.45645796,d.aWc&amp;psig=AFQjCNE2qyU4sZoriClDIlEJ7Q2_Il2C2w&amp;ust=1367456199986342" TargetMode="Externa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heart+background&amp;source=images&amp;cd=&amp;cad=rja&amp;docid=Xfu9qzSd2c8MAM&amp;tbnid=B9_opXiOcxbl4M:&amp;ved=0CAUQjRw&amp;url=http%3A%2F%2Fdepositphotos.com%2F3627373%2Fstock-illustration-A-vector-heart-background-in-red.html&amp;ei=m1WAUcqOPIq6qgGKo4D4Aw&amp;psig=AFQjCNEyLzJYbcrZj9p2gbfM8UvN1rx-pQ&amp;ust=1367451416886942"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google.com/url?sa=i&amp;rct=j&amp;q=pink+heart+diamonds&amp;source=images&amp;cd=&amp;cad=rja&amp;docid=8oxHjRmZA2Cu-M&amp;tbnid=-06r1fg4LHaF1M:&amp;ved=0CAUQjRw&amp;url=http%3A%2F%2Fwww.langerman-diamonds.com%2Fshop%2F4171-pink-diamond-heart-shape-0_37-ct-polished.html&amp;ei=oGGAUZOyF6W3ywGQvoHYCA&amp;bvm=bv.45645796,d.aWc&amp;psig=AFQjCNHrJ7mBHwhPOnFYAgqyGgCi2fzkvA&amp;ust=136745446647783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docid=xOgDBhEy4RI2zM&amp;tbnid=AZb7UfpYsyKyvM:&amp;ved=0CAUQjRw&amp;url=http://s204.photobucket.com/user/Bull_the_Great/media/bull_the_great%20web%20site/fire.jpg.html&amp;ei=yAJ_UauWKY7QqAGh5YDADg&amp;psig=AFQjCNF-MXesNNaw4ZOXVEiC4wcPXMQREA&amp;ust=1367364514884490"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url?sa=i&amp;rct=j&amp;q=&amp;esrc=s&amp;frm=1&amp;source=images&amp;cd=&amp;cad=rja&amp;docid=pSMrbUaQCUfAmM&amp;tbnid=84amOIPgBaHS_M:&amp;ved=0CAUQjRw&amp;url=http://my.englishclub.com/photo/firebackground_iropiccom_5-1?context=album&amp;albumId=2524315%3AAlbum%3A174867&amp;ei=pgB_Ua7YI8eOrQGoi4BQ&amp;bvm=bv.45645796,d.aWc&amp;psig=AFQjCNEurHpLlfUIuPv2DR3V09hM1rEIMg&amp;ust=136736407880927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layoutsparks.com/pictures/fire-15"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url?sa=i&amp;rct=j&amp;q=black+heart+wallpaper&amp;source=images&amp;cd=&amp;cad=rja&amp;docid=yfompFlHqZkegM&amp;tbnid=nEA63DgK7f5yaM:&amp;ved=0CAUQjRw&amp;url=http%3A%2F%2Fwww.wallpaper77.com%2FDesktopWallpapers%2F690%2FBurning%2BHeart%2F1280%2F1024%2F&amp;ei=11OAUdPoA4f7qgH3_IDoCw&amp;bvm=bv.45645796,d.aWc&amp;psig=AFQjCNGO3znbi5VUOt0W6m-hxWsuT2x-Qg&amp;ust=136745091544395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docid=8iJgDqs8bdJVwM&amp;tbnid=UdW9rMxHJrsHhM:&amp;ved=0CAUQjRw&amp;url=http://blackpatternz.com/black-background-red-color-paint-explosion-burst-red-black.html&amp;ei=oA9_Uaz8Ka_8yAGEzoHQDA&amp;bvm=bv.45645796,d.aWc&amp;psig=AFQjCNGEW-d-GF_E9FyffIdOzwIakZyOUg&amp;ust=1367367959213200" TargetMode="External"/><Relationship Id="rId1" Type="http://schemas.openxmlformats.org/officeDocument/2006/relationships/slideLayout" Target="../slideLayouts/slideLayout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Hypocrisy </a:t>
            </a:r>
            <a:endParaRPr lang="en-US" dirty="0"/>
          </a:p>
        </p:txBody>
      </p:sp>
      <p:sp>
        <p:nvSpPr>
          <p:cNvPr id="3" name="Subtitle 2"/>
          <p:cNvSpPr>
            <a:spLocks noGrp="1"/>
          </p:cNvSpPr>
          <p:nvPr>
            <p:ph type="subTitle" idx="1"/>
          </p:nvPr>
        </p:nvSpPr>
        <p:spPr/>
        <p:txBody>
          <a:bodyPr/>
          <a:lstStyle/>
          <a:p>
            <a:r>
              <a:rPr lang="en-US" dirty="0" smtClean="0"/>
              <a:t>By: Nimah Hasan  </a:t>
            </a:r>
            <a:endParaRPr lang="en-US" dirty="0"/>
          </a:p>
        </p:txBody>
      </p:sp>
      <p:sp>
        <p:nvSpPr>
          <p:cNvPr id="5" name="TextBox 4"/>
          <p:cNvSpPr txBox="1"/>
          <p:nvPr/>
        </p:nvSpPr>
        <p:spPr>
          <a:xfrm>
            <a:off x="152400" y="304800"/>
            <a:ext cx="8686800" cy="1200329"/>
          </a:xfrm>
          <a:prstGeom prst="rect">
            <a:avLst/>
          </a:prstGeom>
          <a:noFill/>
        </p:spPr>
        <p:txBody>
          <a:bodyPr wrap="square" rtlCol="0">
            <a:spAutoFit/>
          </a:bodyPr>
          <a:lstStyle/>
          <a:p>
            <a:pPr algn="ctr"/>
            <a:r>
              <a:rPr lang="en-US" sz="7200" dirty="0" smtClean="0">
                <a:solidFill>
                  <a:schemeClr val="bg1"/>
                </a:solidFill>
              </a:rPr>
              <a:t>Hypocrisy</a:t>
            </a:r>
            <a:endParaRPr lang="en-US" dirty="0">
              <a:solidFill>
                <a:schemeClr val="bg1"/>
              </a:solidFill>
            </a:endParaRPr>
          </a:p>
        </p:txBody>
      </p:sp>
      <p:sp>
        <p:nvSpPr>
          <p:cNvPr id="6" name="TextBox 5"/>
          <p:cNvSpPr txBox="1"/>
          <p:nvPr/>
        </p:nvSpPr>
        <p:spPr>
          <a:xfrm>
            <a:off x="304800" y="304800"/>
            <a:ext cx="8534400" cy="923330"/>
          </a:xfrm>
          <a:prstGeom prst="rect">
            <a:avLst/>
          </a:prstGeom>
          <a:noFill/>
        </p:spPr>
        <p:txBody>
          <a:bodyPr wrap="square" rtlCol="0">
            <a:spAutoFit/>
          </a:bodyPr>
          <a:lstStyle/>
          <a:p>
            <a:pPr algn="ctr"/>
            <a:r>
              <a:rPr lang="en-US" sz="5400" dirty="0" smtClean="0">
                <a:solidFill>
                  <a:schemeClr val="bg1"/>
                </a:solidFill>
              </a:rPr>
              <a:t>         </a:t>
            </a:r>
            <a:endParaRPr lang="en-US" dirty="0">
              <a:solidFill>
                <a:schemeClr val="bg1"/>
              </a:solidFill>
            </a:endParaRPr>
          </a:p>
        </p:txBody>
      </p:sp>
      <p:pic>
        <p:nvPicPr>
          <p:cNvPr id="1032" name="Picture 8" descr="http://wallfive.com/wp-content/uploads/2013/04/hd-black-wallpap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arm1.static.flickr.com/83/280913394_2c98729a6f.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027" t="9490" r="18481" b="15869"/>
          <a:stretch/>
        </p:blipFill>
        <p:spPr bwMode="auto">
          <a:xfrm>
            <a:off x="3088795" y="1475821"/>
            <a:ext cx="2814009" cy="2693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176842" y="304800"/>
            <a:ext cx="8686800" cy="5078313"/>
          </a:xfrm>
          <a:prstGeom prst="rect">
            <a:avLst/>
          </a:prstGeom>
          <a:noFill/>
        </p:spPr>
        <p:txBody>
          <a:bodyPr wrap="square" rtlCol="0">
            <a:spAutoFit/>
          </a:bodyPr>
          <a:lstStyle/>
          <a:p>
            <a:pPr algn="ctr"/>
            <a:r>
              <a:rPr lang="en-US" sz="5400" dirty="0" smtClean="0">
                <a:solidFill>
                  <a:schemeClr val="bg1"/>
                </a:solidFill>
              </a:rPr>
              <a:t>Hypocrisy </a:t>
            </a:r>
          </a:p>
          <a:p>
            <a:pPr algn="ctr"/>
            <a:endParaRPr lang="en-US" sz="5400" dirty="0">
              <a:solidFill>
                <a:schemeClr val="bg1"/>
              </a:solidFill>
            </a:endParaRPr>
          </a:p>
          <a:p>
            <a:pPr algn="ctr"/>
            <a:endParaRPr lang="en-US" sz="5400" dirty="0" smtClean="0">
              <a:solidFill>
                <a:schemeClr val="bg1"/>
              </a:solidFill>
            </a:endParaRPr>
          </a:p>
          <a:p>
            <a:pPr algn="ctr"/>
            <a:endParaRPr lang="en-US" sz="5400" dirty="0">
              <a:solidFill>
                <a:schemeClr val="bg1"/>
              </a:solidFill>
            </a:endParaRPr>
          </a:p>
          <a:p>
            <a:pPr algn="ctr"/>
            <a:endParaRPr lang="en-US" sz="5400" dirty="0" smtClean="0">
              <a:solidFill>
                <a:schemeClr val="bg1"/>
              </a:solidFill>
            </a:endParaRPr>
          </a:p>
          <a:p>
            <a:pPr algn="ctr"/>
            <a:r>
              <a:rPr lang="en-US" sz="5400" dirty="0" smtClean="0">
                <a:solidFill>
                  <a:schemeClr val="bg1"/>
                </a:solidFill>
              </a:rPr>
              <a:t>By: Nimah Hasan </a:t>
            </a:r>
            <a:endParaRPr lang="en-US" dirty="0">
              <a:solidFill>
                <a:schemeClr val="bg1"/>
              </a:solidFill>
            </a:endParaRPr>
          </a:p>
        </p:txBody>
      </p:sp>
    </p:spTree>
    <p:extLst>
      <p:ext uri="{BB962C8B-B14F-4D97-AF65-F5344CB8AC3E}">
        <p14:creationId xmlns:p14="http://schemas.microsoft.com/office/powerpoint/2010/main" val="3799431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endParaRPr lang="en-US" sz="1800" dirty="0"/>
          </a:p>
        </p:txBody>
      </p:sp>
      <p:pic>
        <p:nvPicPr>
          <p:cNvPr id="5128" name="Picture 8" descr="http://blackpatternz.com/wp-content/uploads/2012/12/Red-black-day-wallpaper-red-black-day-desktop-background.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771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7634" y="2057400"/>
            <a:ext cx="6705600" cy="3276600"/>
          </a:xfrm>
          <a:prstGeom prst="rect">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hypocrite (in Islam) is the one who saw, accepted, and embraced Islam. When his life style was challenged and tested, Islam had failed with him. He knew the reason why he was not following Islam. It was because Islam was taking away a certain thing that he liked or that he already adopted. It was too important to him to let go. </a:t>
            </a:r>
          </a:p>
          <a:p>
            <a:pPr algn="ctr"/>
            <a:endParaRPr lang="en-US" dirty="0" smtClean="0"/>
          </a:p>
          <a:p>
            <a:pPr algn="ctr"/>
            <a:r>
              <a:rPr lang="en-US" dirty="0" smtClean="0"/>
              <a:t>Reported by </a:t>
            </a:r>
            <a:r>
              <a:rPr lang="en-US" dirty="0" err="1" smtClean="0"/>
              <a:t>Ammar</a:t>
            </a:r>
            <a:r>
              <a:rPr lang="en-US" dirty="0" smtClean="0"/>
              <a:t> </a:t>
            </a:r>
            <a:r>
              <a:rPr lang="en-US" dirty="0" err="1" smtClean="0"/>
              <a:t>ibn</a:t>
            </a:r>
            <a:r>
              <a:rPr lang="en-US" dirty="0" smtClean="0"/>
              <a:t> </a:t>
            </a:r>
            <a:r>
              <a:rPr lang="en-US" dirty="0" err="1" smtClean="0"/>
              <a:t>Yasir</a:t>
            </a:r>
            <a:r>
              <a:rPr lang="en-US" dirty="0" smtClean="0"/>
              <a:t>, an early companion of the Prophet, who quotes him as saying: “Whoever is double-faced in this life will have two tongues of fire in the hereafter. (Related by Al-</a:t>
            </a:r>
            <a:r>
              <a:rPr lang="en-US" dirty="0" err="1" smtClean="0"/>
              <a:t>Bukhari</a:t>
            </a:r>
            <a:r>
              <a:rPr lang="en-US" dirty="0" smtClean="0"/>
              <a:t> in Al-</a:t>
            </a:r>
            <a:r>
              <a:rPr lang="en-US" dirty="0" err="1" smtClean="0"/>
              <a:t>Adab</a:t>
            </a:r>
            <a:r>
              <a:rPr lang="en-US" dirty="0" smtClean="0"/>
              <a:t> Al-</a:t>
            </a:r>
            <a:r>
              <a:rPr lang="en-US" dirty="0" err="1" smtClean="0"/>
              <a:t>Mufrad</a:t>
            </a:r>
            <a:r>
              <a:rPr lang="en-US" dirty="0" smtClean="0"/>
              <a:t>, Abu </a:t>
            </a:r>
            <a:r>
              <a:rPr lang="en-US" dirty="0" err="1" smtClean="0"/>
              <a:t>Dawood</a:t>
            </a:r>
            <a:r>
              <a:rPr lang="en-US" dirty="0" smtClean="0"/>
              <a:t>, Al-</a:t>
            </a:r>
            <a:r>
              <a:rPr lang="en-US" dirty="0" err="1" smtClean="0"/>
              <a:t>Darimi</a:t>
            </a:r>
            <a:r>
              <a:rPr lang="en-US" dirty="0" smtClean="0"/>
              <a:t> and others). </a:t>
            </a:r>
            <a:endParaRPr lang="en-US" dirty="0"/>
          </a:p>
        </p:txBody>
      </p:sp>
      <p:sp>
        <p:nvSpPr>
          <p:cNvPr id="7" name="Rectangle 6"/>
          <p:cNvSpPr/>
          <p:nvPr/>
        </p:nvSpPr>
        <p:spPr>
          <a:xfrm>
            <a:off x="1464334" y="473015"/>
            <a:ext cx="6172200" cy="914400"/>
          </a:xfrm>
          <a:prstGeom prst="rect">
            <a:avLst/>
          </a:prstGeom>
          <a:solidFill>
            <a:srgbClr val="8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Description and Definition of a Hypocrite</a:t>
            </a:r>
            <a:endParaRPr lang="en-US" sz="2800" dirty="0"/>
          </a:p>
        </p:txBody>
      </p:sp>
    </p:spTree>
    <p:extLst>
      <p:ext uri="{BB962C8B-B14F-4D97-AF65-F5344CB8AC3E}">
        <p14:creationId xmlns:p14="http://schemas.microsoft.com/office/powerpoint/2010/main" val="366019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Hypocrites </a:t>
            </a:r>
            <a:endParaRPr lang="en-US" dirty="0"/>
          </a:p>
        </p:txBody>
      </p:sp>
      <p:sp>
        <p:nvSpPr>
          <p:cNvPr id="3" name="Content Placeholder 2"/>
          <p:cNvSpPr>
            <a:spLocks noGrp="1"/>
          </p:cNvSpPr>
          <p:nvPr>
            <p:ph idx="1"/>
          </p:nvPr>
        </p:nvSpPr>
        <p:spPr/>
        <p:txBody>
          <a:bodyPr>
            <a:normAutofit/>
          </a:bodyPr>
          <a:lstStyle/>
          <a:p>
            <a:endParaRPr lang="en-US" sz="2400" dirty="0"/>
          </a:p>
        </p:txBody>
      </p:sp>
      <p:pic>
        <p:nvPicPr>
          <p:cNvPr id="6148" name="Picture 4" descr="http://www.handydavid.co.uk/handydavid/wp-content/uploads/2011/04/red_wallpap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533400"/>
            <a:ext cx="8077200" cy="5867400"/>
          </a:xfrm>
          <a:prstGeom prst="rect">
            <a:avLst/>
          </a:prstGeom>
          <a:solidFill>
            <a:srgbClr val="80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762000"/>
            <a:ext cx="7772400" cy="4893647"/>
          </a:xfrm>
          <a:prstGeom prst="rect">
            <a:avLst/>
          </a:prstGeom>
          <a:noFill/>
        </p:spPr>
        <p:txBody>
          <a:bodyPr wrap="square" rtlCol="0">
            <a:spAutoFit/>
          </a:bodyPr>
          <a:lstStyle/>
          <a:p>
            <a:pPr algn="ctr"/>
            <a:r>
              <a:rPr lang="en-US" sz="3200" dirty="0" smtClean="0">
                <a:solidFill>
                  <a:schemeClr val="bg2">
                    <a:lumMod val="75000"/>
                  </a:schemeClr>
                </a:solidFill>
              </a:rPr>
              <a:t>Examples of Hypocrites</a:t>
            </a:r>
          </a:p>
          <a:p>
            <a:pPr marL="342900" indent="-342900">
              <a:buFont typeface="Arial" pitchFamily="34" charset="0"/>
              <a:buChar char="•"/>
            </a:pPr>
            <a:endParaRPr lang="en-US" sz="2000" dirty="0" smtClean="0">
              <a:solidFill>
                <a:schemeClr val="bg2">
                  <a:lumMod val="75000"/>
                </a:schemeClr>
              </a:solidFill>
            </a:endParaRPr>
          </a:p>
          <a:p>
            <a:pPr marL="342900" indent="-342900">
              <a:buFont typeface="Arial" pitchFamily="34" charset="0"/>
              <a:buChar char="•"/>
            </a:pPr>
            <a:r>
              <a:rPr lang="en-US" sz="2000" dirty="0" smtClean="0">
                <a:solidFill>
                  <a:schemeClr val="bg2">
                    <a:lumMod val="75000"/>
                  </a:schemeClr>
                </a:solidFill>
              </a:rPr>
              <a:t>An example of a hypocrite would be a person who does not pray their 5 payers. If they do pray, they do it to be recognized by people. They also refuse to do good.</a:t>
            </a:r>
          </a:p>
          <a:p>
            <a:endParaRPr lang="en-US" sz="2000" dirty="0" smtClean="0">
              <a:solidFill>
                <a:schemeClr val="bg2">
                  <a:lumMod val="75000"/>
                </a:schemeClr>
              </a:solidFill>
            </a:endParaRPr>
          </a:p>
          <a:p>
            <a:pPr marL="342900" indent="-342900">
              <a:buFont typeface="Arial" pitchFamily="34" charset="0"/>
              <a:buChar char="•"/>
            </a:pPr>
            <a:r>
              <a:rPr lang="en-US" sz="2000" dirty="0" smtClean="0">
                <a:solidFill>
                  <a:schemeClr val="bg2">
                    <a:lumMod val="75000"/>
                  </a:schemeClr>
                </a:solidFill>
              </a:rPr>
              <a:t>A person who is more attached to worldly</a:t>
            </a:r>
          </a:p>
          <a:p>
            <a:r>
              <a:rPr lang="en-US" sz="2000" dirty="0">
                <a:solidFill>
                  <a:schemeClr val="bg2">
                    <a:lumMod val="75000"/>
                  </a:schemeClr>
                </a:solidFill>
              </a:rPr>
              <a:t> </a:t>
            </a:r>
            <a:r>
              <a:rPr lang="en-US" sz="2000" dirty="0" smtClean="0">
                <a:solidFill>
                  <a:schemeClr val="bg2">
                    <a:lumMod val="75000"/>
                  </a:schemeClr>
                </a:solidFill>
              </a:rPr>
              <a:t>     matters then Allah (SWT). </a:t>
            </a:r>
          </a:p>
          <a:p>
            <a:endParaRPr lang="en-US" sz="2000" dirty="0" smtClean="0">
              <a:solidFill>
                <a:schemeClr val="bg2">
                  <a:lumMod val="75000"/>
                </a:schemeClr>
              </a:solidFill>
            </a:endParaRPr>
          </a:p>
          <a:p>
            <a:pPr marL="342900" indent="-342900">
              <a:buFont typeface="Arial" pitchFamily="34" charset="0"/>
              <a:buChar char="•"/>
            </a:pPr>
            <a:r>
              <a:rPr lang="en-US" sz="2000" dirty="0" smtClean="0">
                <a:solidFill>
                  <a:schemeClr val="bg2">
                    <a:lumMod val="75000"/>
                  </a:schemeClr>
                </a:solidFill>
              </a:rPr>
              <a:t>A person who breaks his or her promise. </a:t>
            </a:r>
          </a:p>
          <a:p>
            <a:endParaRPr lang="en-US" sz="2000" dirty="0" smtClean="0">
              <a:solidFill>
                <a:schemeClr val="bg2">
                  <a:lumMod val="75000"/>
                </a:schemeClr>
              </a:solidFill>
            </a:endParaRPr>
          </a:p>
          <a:p>
            <a:pPr marL="342900" indent="-342900">
              <a:buFont typeface="Arial" pitchFamily="34" charset="0"/>
              <a:buChar char="•"/>
            </a:pPr>
            <a:r>
              <a:rPr lang="en-US" sz="2000" dirty="0" smtClean="0">
                <a:solidFill>
                  <a:schemeClr val="bg2">
                    <a:lumMod val="75000"/>
                  </a:schemeClr>
                </a:solidFill>
              </a:rPr>
              <a:t>An example of a hypocrite would be a person </a:t>
            </a:r>
          </a:p>
          <a:p>
            <a:r>
              <a:rPr lang="en-US" sz="2000" dirty="0">
                <a:solidFill>
                  <a:schemeClr val="bg2">
                    <a:lumMod val="75000"/>
                  </a:schemeClr>
                </a:solidFill>
              </a:rPr>
              <a:t> </a:t>
            </a:r>
            <a:r>
              <a:rPr lang="en-US" sz="2000" dirty="0" smtClean="0">
                <a:solidFill>
                  <a:schemeClr val="bg2">
                    <a:lumMod val="75000"/>
                  </a:schemeClr>
                </a:solidFill>
              </a:rPr>
              <a:t>     who lies when he speaks. </a:t>
            </a:r>
          </a:p>
          <a:p>
            <a:endParaRPr lang="en-US" sz="2000" dirty="0" smtClean="0">
              <a:solidFill>
                <a:schemeClr val="bg2">
                  <a:lumMod val="75000"/>
                </a:schemeClr>
              </a:solidFill>
            </a:endParaRPr>
          </a:p>
          <a:p>
            <a:r>
              <a:rPr lang="en-US" sz="2000" dirty="0" smtClean="0">
                <a:solidFill>
                  <a:schemeClr val="bg2">
                    <a:lumMod val="75000"/>
                  </a:schemeClr>
                </a:solidFill>
              </a:rPr>
              <a:t> </a:t>
            </a:r>
            <a:endParaRPr lang="en-US" sz="2000" dirty="0">
              <a:solidFill>
                <a:schemeClr val="bg2">
                  <a:lumMod val="75000"/>
                </a:schemeClr>
              </a:solidFill>
            </a:endParaRPr>
          </a:p>
        </p:txBody>
      </p:sp>
      <p:pic>
        <p:nvPicPr>
          <p:cNvPr id="6150" name="Picture 6" descr="http://2.bp.blogspot.com/-NYVqYwSUJK8/UCiAAN_t2CI/AAAAAAAABZ8/ZztYyo1kd60/s1600/comedy+tragedy+masks+kattomic+energy.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438400"/>
            <a:ext cx="2333625" cy="3087565"/>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26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onotype Corsiva" pitchFamily="66" charset="0"/>
              </a:rPr>
              <a:t>Evidence and Support From the Quran and Hadith</a:t>
            </a:r>
            <a:endParaRPr lang="en-US" dirty="0">
              <a:latin typeface="Monotype Corsiva" pitchFamily="66" charset="0"/>
            </a:endParaRPr>
          </a:p>
        </p:txBody>
      </p:sp>
      <p:sp>
        <p:nvSpPr>
          <p:cNvPr id="3" name="Content Placeholder 2"/>
          <p:cNvSpPr>
            <a:spLocks noGrp="1"/>
          </p:cNvSpPr>
          <p:nvPr>
            <p:ph idx="1"/>
          </p:nvPr>
        </p:nvSpPr>
        <p:spPr/>
        <p:txBody>
          <a:bodyPr>
            <a:normAutofit/>
          </a:bodyPr>
          <a:lstStyle/>
          <a:p>
            <a:r>
              <a:rPr lang="en-US" sz="2000" b="1" dirty="0" smtClean="0">
                <a:latin typeface="Monotype Corsiva" pitchFamily="66" charset="0"/>
              </a:rPr>
              <a:t>Allah says : "And when they meet those who believe, they say: "We believe," but when they are alone with their </a:t>
            </a:r>
            <a:r>
              <a:rPr lang="en-US" sz="2000" b="1" dirty="0" err="1" smtClean="0">
                <a:latin typeface="Monotype Corsiva" pitchFamily="66" charset="0"/>
              </a:rPr>
              <a:t>Shayaateen</a:t>
            </a:r>
            <a:r>
              <a:rPr lang="en-US" sz="2000" b="1" dirty="0" smtClean="0">
                <a:latin typeface="Monotype Corsiva" pitchFamily="66" charset="0"/>
              </a:rPr>
              <a:t> (devils - polytheists, hypocrites), they say: "Truly, we are with you; verily, we were but mocking, Allah mocks at them and gives them increase in their wrong- doing to wander blindly"[al-</a:t>
            </a:r>
            <a:r>
              <a:rPr lang="en-US" sz="2000" b="1" dirty="0" err="1" smtClean="0">
                <a:latin typeface="Monotype Corsiva" pitchFamily="66" charset="0"/>
              </a:rPr>
              <a:t>Baqarah</a:t>
            </a:r>
            <a:r>
              <a:rPr lang="en-US" sz="2000" b="1" dirty="0" smtClean="0">
                <a:latin typeface="Monotype Corsiva" pitchFamily="66" charset="0"/>
              </a:rPr>
              <a:t> 2:14-15]</a:t>
            </a:r>
          </a:p>
          <a:p>
            <a:endParaRPr lang="en-US" sz="2000" b="1" dirty="0" smtClean="0">
              <a:latin typeface="Monotype Corsiva" pitchFamily="66" charset="0"/>
            </a:endParaRPr>
          </a:p>
          <a:p>
            <a:r>
              <a:rPr lang="en-US" sz="2000" b="1" dirty="0" smtClean="0">
                <a:latin typeface="Monotype Corsiva" pitchFamily="66" charset="0"/>
              </a:rPr>
              <a:t>Reported on the authority of Abu </a:t>
            </a:r>
            <a:r>
              <a:rPr lang="en-US" sz="2000" b="1" dirty="0" err="1" smtClean="0">
                <a:latin typeface="Monotype Corsiva" pitchFamily="66" charset="0"/>
              </a:rPr>
              <a:t>Huraira</a:t>
            </a:r>
            <a:r>
              <a:rPr lang="en-US" sz="2000" b="1" dirty="0" smtClean="0">
                <a:latin typeface="Monotype Corsiva" pitchFamily="66" charset="0"/>
              </a:rPr>
              <a:t>  that the Messenger of Allah (may peace and blessings be upon him) said: There are three signs of a hypocrite: when he spoke he told a lie, when he made a promise, he acted treacherously against it, when he was trusted he betrayed. (Muslim and </a:t>
            </a:r>
            <a:r>
              <a:rPr lang="en-US" sz="2000" b="1" dirty="0" err="1" smtClean="0">
                <a:latin typeface="Monotype Corsiva" pitchFamily="66" charset="0"/>
              </a:rPr>
              <a:t>Bukhari</a:t>
            </a:r>
            <a:r>
              <a:rPr lang="en-US" sz="2000" b="1" dirty="0" smtClean="0">
                <a:latin typeface="Monotype Corsiva" pitchFamily="66" charset="0"/>
              </a:rPr>
              <a:t>)</a:t>
            </a:r>
          </a:p>
          <a:p>
            <a:pPr marL="0" indent="0">
              <a:buNone/>
            </a:pPr>
            <a:endParaRPr lang="en-US" sz="2000" b="1" dirty="0" smtClean="0">
              <a:latin typeface="Monotype Corsiva" pitchFamily="66" charset="0"/>
            </a:endParaRPr>
          </a:p>
        </p:txBody>
      </p:sp>
      <p:pic>
        <p:nvPicPr>
          <p:cNvPr id="7170" name="Picture 2" descr="http://www.hdwallpaperspk.com/wp-content/uploads/2013/02/free-autumn-leaves-in-green-background-wallpaper_1920x1080_86623.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CC3300"/>
          </a:solidFill>
        </p:spPr>
      </p:pic>
      <p:sp>
        <p:nvSpPr>
          <p:cNvPr id="4" name="Rectangle 3"/>
          <p:cNvSpPr/>
          <p:nvPr/>
        </p:nvSpPr>
        <p:spPr>
          <a:xfrm>
            <a:off x="3962400" y="1676400"/>
            <a:ext cx="4572000" cy="369332"/>
          </a:xfrm>
          <a:prstGeom prst="rect">
            <a:avLst/>
          </a:prstGeom>
        </p:spPr>
        <p:txBody>
          <a:bodyPr>
            <a:spAutoFit/>
          </a:bodyPr>
          <a:lstStyle/>
          <a:p>
            <a:pPr marL="285750" indent="-285750">
              <a:buFont typeface="Arial" pitchFamily="34" charset="0"/>
              <a:buChar char="•"/>
            </a:pPr>
            <a:endParaRPr lang="en-US" b="1" dirty="0" smtClean="0">
              <a:solidFill>
                <a:schemeClr val="bg1"/>
              </a:solidFill>
              <a:latin typeface="Monotype Corsiva" pitchFamily="66" charset="0"/>
            </a:endParaRPr>
          </a:p>
        </p:txBody>
      </p:sp>
      <p:sp>
        <p:nvSpPr>
          <p:cNvPr id="6" name="TextBox 5"/>
          <p:cNvSpPr txBox="1"/>
          <p:nvPr/>
        </p:nvSpPr>
        <p:spPr>
          <a:xfrm>
            <a:off x="3962400" y="1752600"/>
            <a:ext cx="4267200" cy="369332"/>
          </a:xfrm>
          <a:prstGeom prst="rect">
            <a:avLst/>
          </a:prstGeom>
          <a:noFill/>
        </p:spPr>
        <p:txBody>
          <a:bodyPr wrap="square" rtlCol="0">
            <a:spAutoFit/>
          </a:bodyPr>
          <a:lstStyle/>
          <a:p>
            <a:endParaRPr lang="en-US" dirty="0"/>
          </a:p>
        </p:txBody>
      </p:sp>
      <p:sp>
        <p:nvSpPr>
          <p:cNvPr id="7" name="Rectangle 6"/>
          <p:cNvSpPr/>
          <p:nvPr/>
        </p:nvSpPr>
        <p:spPr>
          <a:xfrm>
            <a:off x="4419600" y="1295400"/>
            <a:ext cx="4114800" cy="4648200"/>
          </a:xfrm>
          <a:prstGeom prst="rect">
            <a:avLst/>
          </a:prstGeom>
          <a:solidFill>
            <a:srgbClr val="CC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b="1" dirty="0" smtClean="0">
                <a:solidFill>
                  <a:schemeClr val="bg1"/>
                </a:solidFill>
                <a:latin typeface="Monotype Corsiva" pitchFamily="66" charset="0"/>
              </a:rPr>
              <a:t>Allah says : "And when they meet those who believe, they say: "We believe," but when they are alone with their </a:t>
            </a:r>
            <a:r>
              <a:rPr lang="en-US" b="1" dirty="0" err="1" smtClean="0">
                <a:solidFill>
                  <a:schemeClr val="bg1"/>
                </a:solidFill>
                <a:latin typeface="Monotype Corsiva" pitchFamily="66" charset="0"/>
              </a:rPr>
              <a:t>Shayaateen</a:t>
            </a:r>
            <a:r>
              <a:rPr lang="en-US" b="1" dirty="0" smtClean="0">
                <a:solidFill>
                  <a:schemeClr val="bg1"/>
                </a:solidFill>
                <a:latin typeface="Monotype Corsiva" pitchFamily="66" charset="0"/>
              </a:rPr>
              <a:t> (devils - polytheists, hypocrites), they say: "Truly, we are with you; verily, we were but mocking, Allah mocks at them and gives them increase in their wrong- doing to wander blindly"[al-</a:t>
            </a:r>
            <a:r>
              <a:rPr lang="en-US" b="1" dirty="0" err="1" smtClean="0">
                <a:solidFill>
                  <a:schemeClr val="bg1"/>
                </a:solidFill>
                <a:latin typeface="Monotype Corsiva" pitchFamily="66" charset="0"/>
              </a:rPr>
              <a:t>Baqarah</a:t>
            </a:r>
            <a:r>
              <a:rPr lang="en-US" b="1" dirty="0" smtClean="0">
                <a:solidFill>
                  <a:schemeClr val="bg1"/>
                </a:solidFill>
                <a:latin typeface="Monotype Corsiva" pitchFamily="66" charset="0"/>
              </a:rPr>
              <a:t> 2:14-15]</a:t>
            </a:r>
          </a:p>
          <a:p>
            <a:endParaRPr lang="en-US" b="1" dirty="0" smtClean="0">
              <a:solidFill>
                <a:schemeClr val="bg1"/>
              </a:solidFill>
              <a:latin typeface="Monotype Corsiva" pitchFamily="66" charset="0"/>
            </a:endParaRPr>
          </a:p>
          <a:p>
            <a:pPr marL="285750" indent="-285750">
              <a:buFont typeface="Arial" pitchFamily="34" charset="0"/>
              <a:buChar char="•"/>
            </a:pPr>
            <a:r>
              <a:rPr lang="en-US" b="1" dirty="0" smtClean="0">
                <a:solidFill>
                  <a:schemeClr val="bg1"/>
                </a:solidFill>
                <a:latin typeface="Monotype Corsiva" pitchFamily="66" charset="0"/>
              </a:rPr>
              <a:t>Reported on the authority of Abu </a:t>
            </a:r>
            <a:r>
              <a:rPr lang="en-US" b="1" dirty="0" err="1" smtClean="0">
                <a:solidFill>
                  <a:schemeClr val="bg1"/>
                </a:solidFill>
                <a:latin typeface="Monotype Corsiva" pitchFamily="66" charset="0"/>
              </a:rPr>
              <a:t>Huraira</a:t>
            </a:r>
            <a:r>
              <a:rPr lang="en-US" b="1" dirty="0" smtClean="0">
                <a:solidFill>
                  <a:schemeClr val="bg1"/>
                </a:solidFill>
                <a:latin typeface="Monotype Corsiva" pitchFamily="66" charset="0"/>
              </a:rPr>
              <a:t>  that the Messenger of Allah (may peace and blessings be upon him) said: There are three signs of a hypocrite: when he spoke he told a lie, when he made a promise, he acted treacherously against it, when he was trusted he betrayed. (Muslim and </a:t>
            </a:r>
            <a:r>
              <a:rPr lang="en-US" b="1" dirty="0" err="1" smtClean="0">
                <a:solidFill>
                  <a:schemeClr val="bg1"/>
                </a:solidFill>
                <a:latin typeface="Monotype Corsiva" pitchFamily="66" charset="0"/>
              </a:rPr>
              <a:t>Bukhari</a:t>
            </a:r>
            <a:r>
              <a:rPr lang="en-US" b="1" dirty="0" smtClean="0">
                <a:solidFill>
                  <a:schemeClr val="bg1"/>
                </a:solidFill>
                <a:latin typeface="Monotype Corsiva" pitchFamily="66" charset="0"/>
              </a:rPr>
              <a:t>)</a:t>
            </a:r>
          </a:p>
        </p:txBody>
      </p:sp>
      <p:sp>
        <p:nvSpPr>
          <p:cNvPr id="8" name="TextBox 7"/>
          <p:cNvSpPr txBox="1"/>
          <p:nvPr/>
        </p:nvSpPr>
        <p:spPr>
          <a:xfrm>
            <a:off x="3962400" y="1817768"/>
            <a:ext cx="4114800" cy="369332"/>
          </a:xfrm>
          <a:prstGeom prst="rect">
            <a:avLst/>
          </a:prstGeom>
          <a:noFill/>
        </p:spPr>
        <p:txBody>
          <a:bodyPr wrap="square" rtlCol="0">
            <a:spAutoFit/>
          </a:bodyPr>
          <a:lstStyle/>
          <a:p>
            <a:endParaRPr lang="en-US" dirty="0"/>
          </a:p>
        </p:txBody>
      </p:sp>
      <p:pic>
        <p:nvPicPr>
          <p:cNvPr id="7172" name="Picture 4" descr="https://si0.twimg.com/profile_images/1888918974/islam_-_green_alquran.jpg">
            <a:hlinkClick r:id="rId5"/>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66800" y="2667000"/>
            <a:ext cx="2381250" cy="238125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14400" y="381000"/>
            <a:ext cx="7620000" cy="523220"/>
          </a:xfrm>
          <a:prstGeom prst="rect">
            <a:avLst/>
          </a:prstGeom>
          <a:noFill/>
        </p:spPr>
        <p:txBody>
          <a:bodyPr wrap="square" rtlCol="0">
            <a:spAutoFit/>
          </a:bodyPr>
          <a:lstStyle/>
          <a:p>
            <a:pPr algn="ctr"/>
            <a:r>
              <a:rPr lang="en-US" sz="2800" dirty="0" smtClean="0">
                <a:solidFill>
                  <a:schemeClr val="bg1"/>
                </a:solidFill>
              </a:rPr>
              <a:t>Evidence and Support From the Quran and Hadith</a:t>
            </a:r>
            <a:endParaRPr lang="en-US" sz="2800" dirty="0">
              <a:solidFill>
                <a:schemeClr val="bg1"/>
              </a:solidFill>
            </a:endParaRPr>
          </a:p>
        </p:txBody>
      </p:sp>
    </p:spTree>
    <p:extLst>
      <p:ext uri="{BB962C8B-B14F-4D97-AF65-F5344CB8AC3E}">
        <p14:creationId xmlns:p14="http://schemas.microsoft.com/office/powerpoint/2010/main" val="1225139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84" name="Picture 12" descr="http://static6.depositphotos.com/1004216/561/v/950/depositphotos_5613077-Light-green-vector-floral-patter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300" y="445477"/>
            <a:ext cx="8153400" cy="59436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074" name="Picture 2" descr="http://t2.gstatic.com/images?q=tbn:ANd9GcRqS3VnOav0pmWF3NZcx5vOnKz3yD0tq8U57O4MMzSWKEnV8EWk">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66" t="6400" r="19327" b="15437"/>
          <a:stretch/>
        </p:blipFill>
        <p:spPr bwMode="auto">
          <a:xfrm>
            <a:off x="594946" y="4342414"/>
            <a:ext cx="2024333" cy="18736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mage.shutterstock.com/display_pic_with_logo/483673/95891320/stock-photo-valentine-cracked-heart-cartoon-95891320.jp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67" t="2377" r="2564" b="6741"/>
          <a:stretch/>
        </p:blipFill>
        <p:spPr bwMode="auto">
          <a:xfrm rot="954242">
            <a:off x="3347851" y="4246252"/>
            <a:ext cx="1976949" cy="19084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us.123rf.com/400wm/400/400/dazdraperma/dazdraperma1101/dazdraperma110100032/8623511-illustration-of-red-heart-flanked-by-roses.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8400" y="4267200"/>
            <a:ext cx="2229121" cy="20240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946" y="609600"/>
            <a:ext cx="7787054" cy="3847207"/>
          </a:xfrm>
          <a:prstGeom prst="rect">
            <a:avLst/>
          </a:prstGeom>
          <a:noFill/>
        </p:spPr>
        <p:txBody>
          <a:bodyPr wrap="square" rtlCol="0">
            <a:spAutoFit/>
          </a:bodyPr>
          <a:lstStyle/>
          <a:p>
            <a:pPr algn="ctr"/>
            <a:r>
              <a:rPr lang="en-US" sz="2400" dirty="0" smtClean="0">
                <a:latin typeface="Comic Sans MS" pitchFamily="66" charset="0"/>
              </a:rPr>
              <a:t>Connections to Tonicity and Cell Membrane</a:t>
            </a:r>
          </a:p>
          <a:p>
            <a:pPr marL="342900" indent="-342900">
              <a:buFont typeface="Arial" pitchFamily="34" charset="0"/>
              <a:buChar char="•"/>
            </a:pPr>
            <a:endParaRPr lang="en-US" sz="2000" dirty="0" smtClean="0">
              <a:latin typeface="Comic Sans MS" pitchFamily="66" charset="0"/>
            </a:endParaRPr>
          </a:p>
          <a:p>
            <a:pPr marL="342900" indent="-342900">
              <a:buFont typeface="Arial" pitchFamily="34" charset="0"/>
              <a:buChar char="•"/>
            </a:pPr>
            <a:r>
              <a:rPr lang="en-US" sz="2000" dirty="0" smtClean="0">
                <a:latin typeface="Comic Sans MS" pitchFamily="66" charset="0"/>
              </a:rPr>
              <a:t>A hypocrites heart relates to the hypertonic, isotonic, and hypotonic heart.  </a:t>
            </a:r>
          </a:p>
          <a:p>
            <a:pPr marL="342900" indent="-342900">
              <a:buFont typeface="Arial" pitchFamily="34" charset="0"/>
              <a:buChar char="•"/>
            </a:pPr>
            <a:endParaRPr lang="en-US" sz="2000" dirty="0" smtClean="0">
              <a:latin typeface="Comic Sans MS" pitchFamily="66" charset="0"/>
            </a:endParaRPr>
          </a:p>
          <a:p>
            <a:pPr marL="342900" indent="-342900">
              <a:buFont typeface="Arial" pitchFamily="34" charset="0"/>
              <a:buChar char="•"/>
            </a:pPr>
            <a:r>
              <a:rPr lang="en-US" sz="2000" dirty="0" smtClean="0">
                <a:latin typeface="Comic Sans MS" pitchFamily="66" charset="0"/>
              </a:rPr>
              <a:t>It relates to the </a:t>
            </a:r>
            <a:r>
              <a:rPr lang="en-US" sz="2000" b="1" dirty="0" smtClean="0">
                <a:latin typeface="Comic Sans MS" pitchFamily="66" charset="0"/>
              </a:rPr>
              <a:t>hypotonic</a:t>
            </a:r>
            <a:r>
              <a:rPr lang="en-US" sz="2000" dirty="0" smtClean="0">
                <a:latin typeface="Comic Sans MS" pitchFamily="66" charset="0"/>
              </a:rPr>
              <a:t> heart because the </a:t>
            </a:r>
            <a:r>
              <a:rPr lang="en-US" sz="2000" b="1" dirty="0" smtClean="0">
                <a:latin typeface="Comic Sans MS" pitchFamily="66" charset="0"/>
              </a:rPr>
              <a:t>cell membrane </a:t>
            </a:r>
            <a:r>
              <a:rPr lang="en-US" sz="2000" dirty="0" smtClean="0">
                <a:latin typeface="Comic Sans MS" pitchFamily="66" charset="0"/>
              </a:rPr>
              <a:t>is broken, so it allows all the bad things to come inside the heart. There is to much bad in the heart. </a:t>
            </a:r>
          </a:p>
          <a:p>
            <a:pPr marL="342900" indent="-342900">
              <a:buFont typeface="Arial" pitchFamily="34" charset="0"/>
              <a:buChar char="•"/>
            </a:pPr>
            <a:endParaRPr lang="en-US" sz="2000" dirty="0" smtClean="0">
              <a:latin typeface="Comic Sans MS" pitchFamily="66" charset="0"/>
            </a:endParaRPr>
          </a:p>
          <a:p>
            <a:pPr marL="342900" indent="-342900">
              <a:buFont typeface="Arial" pitchFamily="34" charset="0"/>
              <a:buChar char="•"/>
            </a:pPr>
            <a:r>
              <a:rPr lang="en-US" sz="2000" dirty="0" smtClean="0">
                <a:latin typeface="Comic Sans MS" pitchFamily="66" charset="0"/>
              </a:rPr>
              <a:t>If the hypocrite decides to repent, then slowly his heart will turn </a:t>
            </a:r>
            <a:r>
              <a:rPr lang="en-US" sz="2000" b="1" dirty="0" smtClean="0">
                <a:latin typeface="Comic Sans MS" pitchFamily="66" charset="0"/>
              </a:rPr>
              <a:t>hypertonic</a:t>
            </a:r>
            <a:r>
              <a:rPr lang="en-US" sz="2000" dirty="0" smtClean="0">
                <a:latin typeface="Comic Sans MS" pitchFamily="66" charset="0"/>
              </a:rPr>
              <a:t>. At the end, the heart will become </a:t>
            </a:r>
            <a:r>
              <a:rPr lang="en-US" sz="2000" b="1" dirty="0" smtClean="0">
                <a:latin typeface="Comic Sans MS" pitchFamily="66" charset="0"/>
              </a:rPr>
              <a:t>isotonic</a:t>
            </a:r>
            <a:r>
              <a:rPr lang="en-US" sz="2000" dirty="0" smtClean="0">
                <a:latin typeface="Comic Sans MS" pitchFamily="66" charset="0"/>
              </a:rPr>
              <a:t> after it is cured. </a:t>
            </a:r>
            <a:endParaRPr lang="en-US" sz="2000" dirty="0">
              <a:latin typeface="Comic Sans MS" pitchFamily="66" charset="0"/>
            </a:endParaRPr>
          </a:p>
        </p:txBody>
      </p:sp>
    </p:spTree>
    <p:extLst>
      <p:ext uri="{BB962C8B-B14F-4D97-AF65-F5344CB8AC3E}">
        <p14:creationId xmlns:p14="http://schemas.microsoft.com/office/powerpoint/2010/main" val="2308979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Cure and Prevention of Hypocrisy</a:t>
            </a:r>
            <a:endParaRPr lang="en-US" dirty="0"/>
          </a:p>
        </p:txBody>
      </p:sp>
      <p:sp>
        <p:nvSpPr>
          <p:cNvPr id="3" name="Content Placeholder 2"/>
          <p:cNvSpPr>
            <a:spLocks noGrp="1"/>
          </p:cNvSpPr>
          <p:nvPr>
            <p:ph idx="1"/>
          </p:nvPr>
        </p:nvSpPr>
        <p:spPr>
          <a:ln>
            <a:noFill/>
          </a:ln>
        </p:spPr>
        <p:txBody>
          <a:bodyPr>
            <a:normAutofit/>
          </a:bodyPr>
          <a:lstStyle/>
          <a:p>
            <a:r>
              <a:rPr lang="en-US" sz="2400" dirty="0" smtClean="0"/>
              <a:t>Hypocrisy is a serious sickness. </a:t>
            </a:r>
            <a:endParaRPr lang="en-US" sz="2400" dirty="0"/>
          </a:p>
        </p:txBody>
      </p:sp>
      <p:pic>
        <p:nvPicPr>
          <p:cNvPr id="1036" name="Picture 12" descr="http://static4.depositphotos.com/1010111/362/v/950/depositphotos_3627373-A-vector-heart-background-in-r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5800" y="533400"/>
            <a:ext cx="7772400" cy="5867400"/>
          </a:xfrm>
          <a:prstGeom prst="rect">
            <a:avLst/>
          </a:prstGeom>
          <a:solidFill>
            <a:schemeClr val="bg2">
              <a:lumMod val="90000"/>
            </a:schemeClr>
          </a:solidFill>
          <a:ln>
            <a:solidFill>
              <a:srgbClr val="BE04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5800" y="609600"/>
            <a:ext cx="7772400" cy="5847755"/>
          </a:xfrm>
          <a:prstGeom prst="rect">
            <a:avLst/>
          </a:prstGeom>
          <a:noFill/>
        </p:spPr>
        <p:txBody>
          <a:bodyPr wrap="square" rtlCol="0">
            <a:spAutoFit/>
          </a:bodyPr>
          <a:lstStyle/>
          <a:p>
            <a:pPr algn="ctr"/>
            <a:r>
              <a:rPr lang="en-US" sz="3200" dirty="0" smtClean="0">
                <a:solidFill>
                  <a:srgbClr val="BE0473"/>
                </a:solidFill>
                <a:latin typeface="Comic Sans MS" pitchFamily="66" charset="0"/>
              </a:rPr>
              <a:t>Cure and Prevention of Hypocrisy</a:t>
            </a:r>
          </a:p>
          <a:p>
            <a:pPr marL="457200" indent="-457200">
              <a:buFont typeface="Arial" pitchFamily="34" charset="0"/>
              <a:buChar char="•"/>
            </a:pPr>
            <a:endParaRPr lang="en-US" dirty="0" smtClean="0">
              <a:solidFill>
                <a:srgbClr val="BE0473"/>
              </a:solidFill>
              <a:latin typeface="Comic Sans MS" pitchFamily="66" charset="0"/>
            </a:endParaRPr>
          </a:p>
          <a:p>
            <a:pPr marL="457200" indent="-457200">
              <a:buFont typeface="Arial" pitchFamily="34" charset="0"/>
              <a:buChar char="•"/>
            </a:pPr>
            <a:r>
              <a:rPr lang="en-US" dirty="0" smtClean="0">
                <a:solidFill>
                  <a:srgbClr val="BE0473"/>
                </a:solidFill>
                <a:latin typeface="Comic Sans MS" pitchFamily="66" charset="0"/>
              </a:rPr>
              <a:t>Except </a:t>
            </a:r>
            <a:r>
              <a:rPr lang="en-US" dirty="0">
                <a:solidFill>
                  <a:srgbClr val="BE0473"/>
                </a:solidFill>
                <a:latin typeface="Comic Sans MS" pitchFamily="66" charset="0"/>
              </a:rPr>
              <a:t>those who repent and amend and hold fast to Allah and are sincere in their religion to Allah, these are with the believers, and Allah will grant the believers a mighty reward</a:t>
            </a:r>
            <a:r>
              <a:rPr lang="en-US" dirty="0" smtClean="0">
                <a:solidFill>
                  <a:srgbClr val="BE0473"/>
                </a:solidFill>
                <a:latin typeface="Comic Sans MS" pitchFamily="66" charset="0"/>
              </a:rPr>
              <a:t>.[Al- Nisa 4: 146]</a:t>
            </a:r>
          </a:p>
          <a:p>
            <a:pPr marL="457200" indent="-457200">
              <a:buFont typeface="Arial" pitchFamily="34" charset="0"/>
              <a:buChar char="•"/>
            </a:pPr>
            <a:endParaRPr lang="en-US" dirty="0" smtClean="0">
              <a:solidFill>
                <a:srgbClr val="BE0473"/>
              </a:solidFill>
              <a:latin typeface="Comic Sans MS" pitchFamily="66" charset="0"/>
            </a:endParaRPr>
          </a:p>
          <a:p>
            <a:pPr marL="457200" indent="-457200">
              <a:buFont typeface="Arial" pitchFamily="34" charset="0"/>
              <a:buChar char="•"/>
            </a:pPr>
            <a:r>
              <a:rPr lang="en-US" dirty="0" smtClean="0">
                <a:solidFill>
                  <a:srgbClr val="BE0473"/>
                </a:solidFill>
                <a:latin typeface="Comic Sans MS" pitchFamily="66" charset="0"/>
              </a:rPr>
              <a:t>The </a:t>
            </a:r>
            <a:r>
              <a:rPr lang="en-US" dirty="0">
                <a:solidFill>
                  <a:srgbClr val="BE0473"/>
                </a:solidFill>
                <a:latin typeface="Comic Sans MS" pitchFamily="66" charset="0"/>
              </a:rPr>
              <a:t>verse mentioned above </a:t>
            </a:r>
            <a:r>
              <a:rPr lang="en-US" dirty="0" smtClean="0">
                <a:solidFill>
                  <a:srgbClr val="BE0473"/>
                </a:solidFill>
                <a:latin typeface="Comic Sans MS" pitchFamily="66" charset="0"/>
              </a:rPr>
              <a:t>says that there are </a:t>
            </a:r>
            <a:r>
              <a:rPr lang="en-US" dirty="0">
                <a:solidFill>
                  <a:srgbClr val="BE0473"/>
                </a:solidFill>
                <a:latin typeface="Comic Sans MS" pitchFamily="66" charset="0"/>
              </a:rPr>
              <a:t>four necessary conditions of leaving </a:t>
            </a:r>
            <a:r>
              <a:rPr lang="en-US" dirty="0" smtClean="0">
                <a:solidFill>
                  <a:srgbClr val="BE0473"/>
                </a:solidFill>
                <a:latin typeface="Comic Sans MS" pitchFamily="66" charset="0"/>
              </a:rPr>
              <a:t>hypocrisy.</a:t>
            </a:r>
          </a:p>
          <a:p>
            <a:r>
              <a:rPr lang="en-US" dirty="0">
                <a:solidFill>
                  <a:srgbClr val="BE0473"/>
                </a:solidFill>
                <a:latin typeface="Comic Sans MS" pitchFamily="66" charset="0"/>
              </a:rPr>
              <a:t>	</a:t>
            </a:r>
            <a:r>
              <a:rPr lang="en-US" dirty="0" smtClean="0">
                <a:solidFill>
                  <a:srgbClr val="BE0473"/>
                </a:solidFill>
                <a:latin typeface="Comic Sans MS" pitchFamily="66" charset="0"/>
              </a:rPr>
              <a:t>	</a:t>
            </a:r>
          </a:p>
          <a:p>
            <a:r>
              <a:rPr lang="en-US" dirty="0">
                <a:solidFill>
                  <a:srgbClr val="BE0473"/>
                </a:solidFill>
                <a:latin typeface="Comic Sans MS" pitchFamily="66" charset="0"/>
              </a:rPr>
              <a:t>	</a:t>
            </a:r>
            <a:r>
              <a:rPr lang="en-US" dirty="0" smtClean="0">
                <a:solidFill>
                  <a:srgbClr val="BE0473"/>
                </a:solidFill>
                <a:latin typeface="Comic Sans MS" pitchFamily="66" charset="0"/>
              </a:rPr>
              <a:t>	1- He must repent. He has to be ready to worship       		    Allah (SWT) alone.</a:t>
            </a:r>
          </a:p>
          <a:p>
            <a:r>
              <a:rPr lang="en-US" dirty="0">
                <a:solidFill>
                  <a:srgbClr val="BE0473"/>
                </a:solidFill>
                <a:latin typeface="Comic Sans MS" pitchFamily="66" charset="0"/>
              </a:rPr>
              <a:t>	</a:t>
            </a:r>
            <a:r>
              <a:rPr lang="en-US" dirty="0" smtClean="0">
                <a:solidFill>
                  <a:srgbClr val="BE0473"/>
                </a:solidFill>
                <a:latin typeface="Comic Sans MS" pitchFamily="66" charset="0"/>
              </a:rPr>
              <a:t>	2- He should change himself as well as his deeds. </a:t>
            </a:r>
          </a:p>
          <a:p>
            <a:r>
              <a:rPr lang="en-US" dirty="0">
                <a:solidFill>
                  <a:srgbClr val="BE0473"/>
                </a:solidFill>
                <a:latin typeface="Comic Sans MS" pitchFamily="66" charset="0"/>
              </a:rPr>
              <a:t>		</a:t>
            </a:r>
            <a:r>
              <a:rPr lang="en-US" dirty="0" smtClean="0">
                <a:solidFill>
                  <a:srgbClr val="BE0473"/>
                </a:solidFill>
                <a:latin typeface="Comic Sans MS" pitchFamily="66" charset="0"/>
              </a:rPr>
              <a:t>3- He </a:t>
            </a:r>
            <a:r>
              <a:rPr lang="en-US" dirty="0">
                <a:solidFill>
                  <a:srgbClr val="BE0473"/>
                </a:solidFill>
                <a:latin typeface="Comic Sans MS" pitchFamily="66" charset="0"/>
              </a:rPr>
              <a:t>should attach himself to </a:t>
            </a:r>
            <a:r>
              <a:rPr lang="en-US" dirty="0" smtClean="0">
                <a:solidFill>
                  <a:srgbClr val="BE0473"/>
                </a:solidFill>
                <a:latin typeface="Comic Sans MS" pitchFamily="66" charset="0"/>
              </a:rPr>
              <a:t>Allah</a:t>
            </a:r>
            <a:r>
              <a:rPr lang="en-US" dirty="0">
                <a:solidFill>
                  <a:srgbClr val="BE0473"/>
                </a:solidFill>
                <a:latin typeface="Comic Sans MS" pitchFamily="66" charset="0"/>
              </a:rPr>
              <a:t>. His </a:t>
            </a:r>
            <a:r>
              <a:rPr lang="en-US" dirty="0" smtClean="0">
                <a:solidFill>
                  <a:srgbClr val="BE0473"/>
                </a:solidFill>
                <a:latin typeface="Comic Sans MS" pitchFamily="66" charset="0"/>
              </a:rPr>
              <a:t>heart 			    should remember Allah </a:t>
            </a:r>
            <a:r>
              <a:rPr lang="en-US" dirty="0">
                <a:solidFill>
                  <a:srgbClr val="BE0473"/>
                </a:solidFill>
                <a:latin typeface="Comic Sans MS" pitchFamily="66" charset="0"/>
              </a:rPr>
              <a:t>all the </a:t>
            </a:r>
            <a:r>
              <a:rPr lang="en-US" dirty="0" smtClean="0">
                <a:solidFill>
                  <a:srgbClr val="BE0473"/>
                </a:solidFill>
                <a:latin typeface="Comic Sans MS" pitchFamily="66" charset="0"/>
              </a:rPr>
              <a:t>time. Whatever he 		    does, is for the sake of Allah. </a:t>
            </a:r>
            <a:r>
              <a:rPr lang="en-US" dirty="0">
                <a:solidFill>
                  <a:srgbClr val="BE0473"/>
                </a:solidFill>
                <a:latin typeface="Comic Sans MS" pitchFamily="66" charset="0"/>
              </a:rPr>
              <a:t>	</a:t>
            </a:r>
            <a:r>
              <a:rPr lang="en-US" dirty="0" smtClean="0">
                <a:solidFill>
                  <a:srgbClr val="BE0473"/>
                </a:solidFill>
                <a:latin typeface="Comic Sans MS" pitchFamily="66" charset="0"/>
              </a:rPr>
              <a:t>	</a:t>
            </a:r>
          </a:p>
          <a:p>
            <a:r>
              <a:rPr lang="en-US" dirty="0">
                <a:solidFill>
                  <a:srgbClr val="BE0473"/>
                </a:solidFill>
                <a:latin typeface="Comic Sans MS" pitchFamily="66" charset="0"/>
              </a:rPr>
              <a:t>	</a:t>
            </a:r>
            <a:r>
              <a:rPr lang="en-US" dirty="0" smtClean="0">
                <a:solidFill>
                  <a:srgbClr val="BE0473"/>
                </a:solidFill>
                <a:latin typeface="Comic Sans MS" pitchFamily="66" charset="0"/>
              </a:rPr>
              <a:t>	4- He should devote his religion only for Allah. </a:t>
            </a:r>
          </a:p>
          <a:p>
            <a:r>
              <a:rPr lang="en-US" dirty="0">
                <a:solidFill>
                  <a:srgbClr val="BE0473"/>
                </a:solidFill>
                <a:latin typeface="Comic Sans MS" pitchFamily="66" charset="0"/>
              </a:rPr>
              <a:t> </a:t>
            </a:r>
            <a:r>
              <a:rPr lang="en-US" dirty="0" smtClean="0">
                <a:solidFill>
                  <a:srgbClr val="BE0473"/>
                </a:solidFill>
                <a:latin typeface="Comic Sans MS" pitchFamily="66" charset="0"/>
              </a:rPr>
              <a:t>                           </a:t>
            </a:r>
          </a:p>
          <a:p>
            <a:r>
              <a:rPr lang="en-US" dirty="0">
                <a:solidFill>
                  <a:srgbClr val="BE0473"/>
                </a:solidFill>
                <a:latin typeface="Comic Sans MS" pitchFamily="66" charset="0"/>
              </a:rPr>
              <a:t>	</a:t>
            </a:r>
            <a:r>
              <a:rPr lang="en-US" dirty="0" smtClean="0">
                <a:solidFill>
                  <a:srgbClr val="BE0473"/>
                </a:solidFill>
                <a:latin typeface="Comic Sans MS" pitchFamily="66" charset="0"/>
              </a:rPr>
              <a:t>	The prevention of hypocrisy is stay away from the 			 things Allah will dislike.                      </a:t>
            </a:r>
          </a:p>
          <a:p>
            <a:pPr marL="457200" indent="-457200">
              <a:buFont typeface="Arial" pitchFamily="34" charset="0"/>
              <a:buChar char="•"/>
            </a:pPr>
            <a:endParaRPr lang="en-US" dirty="0">
              <a:solidFill>
                <a:srgbClr val="BE0473"/>
              </a:solidFill>
              <a:latin typeface="Comic Sans MS" pitchFamily="66" charset="0"/>
            </a:endParaRPr>
          </a:p>
        </p:txBody>
      </p:sp>
      <p:pic>
        <p:nvPicPr>
          <p:cNvPr id="1044" name="Picture 20" descr="http://www.langerman-diamonds.com/medias/diamonds/xl/4171.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5857"/>
          <a:stretch/>
        </p:blipFill>
        <p:spPr bwMode="auto">
          <a:xfrm>
            <a:off x="820947" y="4724400"/>
            <a:ext cx="1676400" cy="1477762"/>
          </a:xfrm>
          <a:prstGeom prst="rect">
            <a:avLst/>
          </a:prstGeom>
          <a:noFill/>
          <a:ln>
            <a:solidFill>
              <a:srgbClr val="BE047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57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Hypocrites Punishment?</a:t>
            </a:r>
            <a:endParaRPr lang="en-US" dirty="0"/>
          </a:p>
        </p:txBody>
      </p:sp>
      <p:sp>
        <p:nvSpPr>
          <p:cNvPr id="3" name="Content Placeholder 2"/>
          <p:cNvSpPr>
            <a:spLocks noGrp="1"/>
          </p:cNvSpPr>
          <p:nvPr>
            <p:ph idx="1"/>
          </p:nvPr>
        </p:nvSpPr>
        <p:spPr/>
        <p:txBody>
          <a:bodyPr/>
          <a:lstStyle/>
          <a:p>
            <a:endParaRPr lang="en-US" dirty="0"/>
          </a:p>
        </p:txBody>
      </p:sp>
      <p:pic>
        <p:nvPicPr>
          <p:cNvPr id="2054" name="Picture 6" descr="http://i204.photobucket.com/albums/bb216/Bull_the_Great/bull_the_great%20web%20site/fi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457200"/>
            <a:ext cx="7772400" cy="59436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0000"/>
              </a:solidFill>
            </a:endParaRPr>
          </a:p>
        </p:txBody>
      </p:sp>
      <p:pic>
        <p:nvPicPr>
          <p:cNvPr id="2050" name="Picture 2" descr="http://api.ning.com/files/MyvUAh2dZVeHbhcv9ZPzL0W6mDt3bqsAaL4RyOFfzsIDFWbtXbsaIkMnt4vzEOg0/FireBackground_iropic.com_5.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015" r="19519"/>
          <a:stretch/>
        </p:blipFill>
        <p:spPr bwMode="auto">
          <a:xfrm>
            <a:off x="5948872" y="1504591"/>
            <a:ext cx="2516517" cy="3276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609600"/>
            <a:ext cx="7772400" cy="4893647"/>
          </a:xfrm>
          <a:prstGeom prst="rect">
            <a:avLst/>
          </a:prstGeom>
          <a:noFill/>
        </p:spPr>
        <p:txBody>
          <a:bodyPr wrap="square" rtlCol="0">
            <a:spAutoFit/>
          </a:bodyPr>
          <a:lstStyle/>
          <a:p>
            <a:pPr algn="ctr"/>
            <a:r>
              <a:rPr lang="en-US" sz="3600" dirty="0" smtClean="0">
                <a:solidFill>
                  <a:srgbClr val="FF0000"/>
                </a:solidFill>
                <a:latin typeface="Chiller" pitchFamily="82" charset="0"/>
              </a:rPr>
              <a:t>What Are the Punishments if YOU Are a Hypocrite?</a:t>
            </a:r>
          </a:p>
          <a:p>
            <a:pPr marL="285750" indent="-285750">
              <a:buFont typeface="Arial" pitchFamily="34" charset="0"/>
              <a:buChar char="•"/>
            </a:pPr>
            <a:endParaRPr lang="en-US" sz="2400" dirty="0" smtClean="0">
              <a:solidFill>
                <a:srgbClr val="FF0000"/>
              </a:solidFill>
              <a:latin typeface="Chiller" pitchFamily="82" charset="0"/>
              <a:cs typeface="Times New Roman" pitchFamily="18" charset="0"/>
            </a:endParaRPr>
          </a:p>
          <a:p>
            <a:pPr marL="285750" indent="-285750">
              <a:buFont typeface="Arial" pitchFamily="34" charset="0"/>
              <a:buChar char="•"/>
            </a:pPr>
            <a:r>
              <a:rPr lang="en-US" sz="2400" b="1" dirty="0" smtClean="0">
                <a:solidFill>
                  <a:srgbClr val="FF0000"/>
                </a:solidFill>
                <a:latin typeface="Chiller" pitchFamily="82" charset="0"/>
                <a:cs typeface="Times New Roman" pitchFamily="18" charset="0"/>
              </a:rPr>
              <a:t>Allah (SWT) has decided that the hypocrites as well as the </a:t>
            </a:r>
          </a:p>
          <a:p>
            <a:r>
              <a:rPr lang="en-US" sz="2400" b="1" dirty="0">
                <a:solidFill>
                  <a:srgbClr val="FF0000"/>
                </a:solidFill>
                <a:latin typeface="Chiller" pitchFamily="82" charset="0"/>
                <a:cs typeface="Times New Roman" pitchFamily="18" charset="0"/>
              </a:rPr>
              <a:t> </a:t>
            </a:r>
            <a:r>
              <a:rPr lang="en-US" sz="2400" b="1" dirty="0" smtClean="0">
                <a:solidFill>
                  <a:srgbClr val="FF0000"/>
                </a:solidFill>
                <a:latin typeface="Chiller" pitchFamily="82" charset="0"/>
                <a:cs typeface="Times New Roman" pitchFamily="18" charset="0"/>
              </a:rPr>
              <a:t>   disbelievers will be in Hell. </a:t>
            </a:r>
          </a:p>
          <a:p>
            <a:pPr marL="285750" indent="-285750">
              <a:buFont typeface="Arial" pitchFamily="34" charset="0"/>
              <a:buChar char="•"/>
            </a:pPr>
            <a:r>
              <a:rPr lang="en-US" sz="2400" b="1" dirty="0" smtClean="0">
                <a:solidFill>
                  <a:srgbClr val="FF0000"/>
                </a:solidFill>
                <a:latin typeface="Chiller" pitchFamily="82" charset="0"/>
                <a:cs typeface="Times New Roman" pitchFamily="18" charset="0"/>
              </a:rPr>
              <a:t>Allah (SWT) says: "Surely, Allah will </a:t>
            </a:r>
          </a:p>
          <a:p>
            <a:r>
              <a:rPr lang="en-US" sz="2400" b="1" dirty="0" smtClean="0">
                <a:solidFill>
                  <a:srgbClr val="FF0000"/>
                </a:solidFill>
                <a:latin typeface="Chiller" pitchFamily="82" charset="0"/>
                <a:cs typeface="Times New Roman" pitchFamily="18" charset="0"/>
              </a:rPr>
              <a:t>    collect the hypocrites and disbelievers all together </a:t>
            </a:r>
          </a:p>
          <a:p>
            <a:r>
              <a:rPr lang="en-US" sz="2400" b="1" dirty="0" smtClean="0">
                <a:solidFill>
                  <a:srgbClr val="FF0000"/>
                </a:solidFill>
                <a:latin typeface="Chiller" pitchFamily="82" charset="0"/>
                <a:cs typeface="Times New Roman" pitchFamily="18" charset="0"/>
              </a:rPr>
              <a:t>    in Hell“ [al-Nisa 4:140]</a:t>
            </a:r>
          </a:p>
          <a:p>
            <a:pPr marL="285750" indent="-285750">
              <a:buFont typeface="Arial" pitchFamily="34" charset="0"/>
              <a:buChar char="•"/>
            </a:pPr>
            <a:r>
              <a:rPr lang="en-US" sz="2400" b="1" dirty="0" smtClean="0">
                <a:solidFill>
                  <a:srgbClr val="FF0000"/>
                </a:solidFill>
                <a:latin typeface="Chiller" pitchFamily="82" charset="0"/>
                <a:cs typeface="Times New Roman" pitchFamily="18" charset="0"/>
              </a:rPr>
              <a:t>But because of the major harm hypocrite’s cause, the </a:t>
            </a:r>
          </a:p>
          <a:p>
            <a:r>
              <a:rPr lang="en-US" sz="2400" b="1" dirty="0" smtClean="0">
                <a:solidFill>
                  <a:srgbClr val="FF0000"/>
                </a:solidFill>
                <a:latin typeface="Chiller" pitchFamily="82" charset="0"/>
                <a:cs typeface="Times New Roman" pitchFamily="18" charset="0"/>
              </a:rPr>
              <a:t>    hypocrites will be in the lowest level of Hell.</a:t>
            </a:r>
            <a:endParaRPr lang="en-US" sz="2400" b="1" dirty="0">
              <a:solidFill>
                <a:srgbClr val="FF0000"/>
              </a:solidFill>
              <a:latin typeface="Chiller" pitchFamily="82" charset="0"/>
              <a:cs typeface="Times New Roman" pitchFamily="18" charset="0"/>
            </a:endParaRPr>
          </a:p>
          <a:p>
            <a:pPr marL="285750" indent="-285750">
              <a:buFont typeface="Arial" pitchFamily="34" charset="0"/>
              <a:buChar char="•"/>
            </a:pPr>
            <a:r>
              <a:rPr lang="en-US" sz="2400" b="1" dirty="0" smtClean="0">
                <a:solidFill>
                  <a:srgbClr val="FF0000"/>
                </a:solidFill>
                <a:latin typeface="Chiller" pitchFamily="82" charset="0"/>
                <a:cs typeface="Times New Roman" pitchFamily="18" charset="0"/>
              </a:rPr>
              <a:t>Allah says: "Verily, the hypocrites will be </a:t>
            </a:r>
          </a:p>
          <a:p>
            <a:r>
              <a:rPr lang="en-US" sz="2400" b="1" dirty="0" smtClean="0">
                <a:solidFill>
                  <a:srgbClr val="FF0000"/>
                </a:solidFill>
                <a:latin typeface="Chiller" pitchFamily="82" charset="0"/>
                <a:cs typeface="Times New Roman" pitchFamily="18" charset="0"/>
              </a:rPr>
              <a:t>    in the lowest depth (grade) of the Fire"[al Nisa 4:145]</a:t>
            </a:r>
          </a:p>
          <a:p>
            <a:endParaRPr lang="en-US" sz="3600" dirty="0">
              <a:solidFill>
                <a:srgbClr val="FF0000"/>
              </a:solidFill>
              <a:latin typeface="Chiller" pitchFamily="82" charset="0"/>
            </a:endParaRPr>
          </a:p>
        </p:txBody>
      </p:sp>
    </p:spTree>
    <p:extLst>
      <p:ext uri="{BB962C8B-B14F-4D97-AF65-F5344CB8AC3E}">
        <p14:creationId xmlns:p14="http://schemas.microsoft.com/office/powerpoint/2010/main" val="2144890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latin typeface="Chiller" pitchFamily="82" charset="0"/>
              </a:rPr>
              <a:t>Be strong in your eman. If you’re a hypocrite, change yourself before death comes to you…</a:t>
            </a:r>
            <a:endParaRPr lang="en-US" dirty="0">
              <a:solidFill>
                <a:srgbClr val="FF0000"/>
              </a:solidFill>
              <a:latin typeface="Chiller" pitchFamily="82" charset="0"/>
            </a:endParaRPr>
          </a:p>
        </p:txBody>
      </p:sp>
      <p:pic>
        <p:nvPicPr>
          <p:cNvPr id="3076" name="Picture 4" descr="http://images2.layoutsparks.com/1/40913/Biker-Chick-Request-Fi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81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1144012"/>
            <a:ext cx="5791200" cy="3046988"/>
          </a:xfrm>
          <a:prstGeom prst="rect">
            <a:avLst/>
          </a:prstGeom>
        </p:spPr>
        <p:txBody>
          <a:bodyPr wrap="square">
            <a:spAutoFit/>
          </a:bodyPr>
          <a:lstStyle/>
          <a:p>
            <a:pPr algn="ctr"/>
            <a:r>
              <a:rPr lang="en-US" sz="4800" dirty="0" smtClean="0">
                <a:solidFill>
                  <a:srgbClr val="FF0000"/>
                </a:solidFill>
                <a:latin typeface="Chiller" pitchFamily="82" charset="0"/>
              </a:rPr>
              <a:t>Be strong in your eman. If you’re a hypocrite, change yourself before death comes to you…</a:t>
            </a:r>
            <a:endParaRPr lang="en-US" sz="4800" dirty="0">
              <a:solidFill>
                <a:srgbClr val="FF0000"/>
              </a:solidFill>
              <a:latin typeface="Chiller" pitchFamily="82" charset="0"/>
            </a:endParaRPr>
          </a:p>
        </p:txBody>
      </p:sp>
      <p:pic>
        <p:nvPicPr>
          <p:cNvPr id="2050" name="Picture 2" descr="http://www.wallpaper77.com/upload/DesktopWallpapers/cache/Burning-Heart-love-wallpapers-heart-wallpapers-valentine-wallpapers--1280x1024.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146" t="14840" r="11343" b="13456"/>
          <a:stretch/>
        </p:blipFill>
        <p:spPr bwMode="auto">
          <a:xfrm>
            <a:off x="3065971" y="4191000"/>
            <a:ext cx="3012057" cy="222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81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sz="2000" dirty="0" smtClean="0"/>
          </a:p>
          <a:p>
            <a:endParaRPr lang="en-US" sz="2000" dirty="0" smtClean="0"/>
          </a:p>
          <a:p>
            <a:pPr marL="0" indent="0">
              <a:buNone/>
            </a:pPr>
            <a:r>
              <a:rPr lang="en-US" sz="2000" dirty="0" smtClean="0"/>
              <a:t> </a:t>
            </a:r>
          </a:p>
          <a:p>
            <a:endParaRPr lang="en-US" dirty="0"/>
          </a:p>
        </p:txBody>
      </p:sp>
      <p:pic>
        <p:nvPicPr>
          <p:cNvPr id="4100" name="Picture 4" descr="http://blackpatternz.com/wp-content/uploads/2012/12/Black-background-red-color-paint-explosion-burst-red-black.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3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253" y="152400"/>
            <a:ext cx="9144000" cy="830997"/>
          </a:xfrm>
          <a:prstGeom prst="rect">
            <a:avLst/>
          </a:prstGeom>
          <a:noFill/>
        </p:spPr>
        <p:txBody>
          <a:bodyPr wrap="square" rtlCol="0">
            <a:spAutoFit/>
          </a:bodyPr>
          <a:lstStyle/>
          <a:p>
            <a:pPr algn="ctr"/>
            <a:r>
              <a:rPr lang="en-US" sz="4800" dirty="0" smtClean="0">
                <a:solidFill>
                  <a:schemeClr val="bg1"/>
                </a:solidFill>
              </a:rPr>
              <a:t>Bibliography  </a:t>
            </a:r>
            <a:endParaRPr lang="en-US" dirty="0">
              <a:solidFill>
                <a:schemeClr val="bg1"/>
              </a:solidFill>
            </a:endParaRPr>
          </a:p>
        </p:txBody>
      </p:sp>
      <p:sp>
        <p:nvSpPr>
          <p:cNvPr id="7" name="Rectangle 6"/>
          <p:cNvSpPr/>
          <p:nvPr/>
        </p:nvSpPr>
        <p:spPr>
          <a:xfrm>
            <a:off x="1905000" y="1219200"/>
            <a:ext cx="5713562" cy="5062924"/>
          </a:xfrm>
          <a:prstGeom prst="rect">
            <a:avLst/>
          </a:prstGeom>
        </p:spPr>
        <p:txBody>
          <a:bodyPr wrap="square">
            <a:spAutoFit/>
          </a:bodyPr>
          <a:lstStyle/>
          <a:p>
            <a:pPr marL="285750" indent="-285750">
              <a:buFont typeface="Arial" pitchFamily="34" charset="0"/>
              <a:buChar char="•"/>
            </a:pPr>
            <a:r>
              <a:rPr lang="en-US" sz="1700" dirty="0">
                <a:solidFill>
                  <a:schemeClr val="bg1"/>
                </a:solidFill>
              </a:rPr>
              <a:t>"</a:t>
            </a:r>
            <a:r>
              <a:rPr lang="en-US" sz="1700" dirty="0" err="1">
                <a:solidFill>
                  <a:schemeClr val="bg1"/>
                </a:solidFill>
              </a:rPr>
              <a:t>Muslimah</a:t>
            </a:r>
            <a:r>
              <a:rPr lang="en-US" sz="1700" dirty="0">
                <a:solidFill>
                  <a:schemeClr val="bg1"/>
                </a:solidFill>
              </a:rPr>
              <a:t>." </a:t>
            </a:r>
            <a:r>
              <a:rPr lang="en-US" sz="1700" dirty="0" err="1">
                <a:solidFill>
                  <a:schemeClr val="bg1"/>
                </a:solidFill>
              </a:rPr>
              <a:t>Muslimah</a:t>
            </a:r>
            <a:r>
              <a:rPr lang="en-US" sz="1700" dirty="0">
                <a:solidFill>
                  <a:schemeClr val="bg1"/>
                </a:solidFill>
              </a:rPr>
              <a:t>. </a:t>
            </a:r>
            <a:r>
              <a:rPr lang="en-US" sz="1700" dirty="0" err="1">
                <a:solidFill>
                  <a:schemeClr val="bg1"/>
                </a:solidFill>
              </a:rPr>
              <a:t>N.p</a:t>
            </a:r>
            <a:r>
              <a:rPr lang="en-US" sz="1700" dirty="0">
                <a:solidFill>
                  <a:schemeClr val="bg1"/>
                </a:solidFill>
              </a:rPr>
              <a:t>., </a:t>
            </a:r>
            <a:r>
              <a:rPr lang="en-US" sz="1700" dirty="0" err="1">
                <a:solidFill>
                  <a:schemeClr val="bg1"/>
                </a:solidFill>
              </a:rPr>
              <a:t>n.d.</a:t>
            </a:r>
            <a:r>
              <a:rPr lang="en-US" sz="1700" dirty="0">
                <a:solidFill>
                  <a:schemeClr val="bg1"/>
                </a:solidFill>
              </a:rPr>
              <a:t> Web. 30 Apr. 2013.</a:t>
            </a:r>
            <a:endParaRPr lang="en-US" sz="1700" dirty="0" smtClean="0">
              <a:solidFill>
                <a:schemeClr val="bg1"/>
              </a:solidFill>
            </a:endParaRPr>
          </a:p>
          <a:p>
            <a:pPr marL="285750" indent="-285750">
              <a:buFont typeface="Arial" pitchFamily="34" charset="0"/>
              <a:buChar char="•"/>
            </a:pPr>
            <a:endParaRPr lang="en-US" sz="1700" dirty="0" smtClean="0">
              <a:solidFill>
                <a:schemeClr val="bg1"/>
              </a:solidFill>
            </a:endParaRPr>
          </a:p>
          <a:p>
            <a:pPr marL="285750" indent="-285750">
              <a:buFont typeface="Arial" pitchFamily="34" charset="0"/>
              <a:buChar char="•"/>
            </a:pPr>
            <a:r>
              <a:rPr lang="en-US" sz="1700" dirty="0" smtClean="0">
                <a:solidFill>
                  <a:schemeClr val="bg1"/>
                </a:solidFill>
              </a:rPr>
              <a:t>"</a:t>
            </a:r>
            <a:r>
              <a:rPr lang="en-US" sz="1700" dirty="0">
                <a:solidFill>
                  <a:schemeClr val="bg1"/>
                </a:solidFill>
              </a:rPr>
              <a:t>Multimedia." </a:t>
            </a:r>
            <a:r>
              <a:rPr lang="ar-AE" sz="1700" dirty="0">
                <a:solidFill>
                  <a:schemeClr val="bg1"/>
                </a:solidFill>
              </a:rPr>
              <a:t>إسلام ويب. </a:t>
            </a:r>
            <a:r>
              <a:rPr lang="en-US" sz="1700" dirty="0" err="1">
                <a:solidFill>
                  <a:schemeClr val="bg1"/>
                </a:solidFill>
              </a:rPr>
              <a:t>N.p</a:t>
            </a:r>
            <a:r>
              <a:rPr lang="en-US" sz="1700" dirty="0">
                <a:solidFill>
                  <a:schemeClr val="bg1"/>
                </a:solidFill>
              </a:rPr>
              <a:t>., </a:t>
            </a:r>
            <a:r>
              <a:rPr lang="en-US" sz="1700" dirty="0" err="1">
                <a:solidFill>
                  <a:schemeClr val="bg1"/>
                </a:solidFill>
              </a:rPr>
              <a:t>n.d.</a:t>
            </a:r>
            <a:r>
              <a:rPr lang="en-US" sz="1700" dirty="0">
                <a:solidFill>
                  <a:schemeClr val="bg1"/>
                </a:solidFill>
              </a:rPr>
              <a:t> Web. 30 Apr. 2013.</a:t>
            </a:r>
            <a:endParaRPr lang="en-US" sz="1700" dirty="0" smtClean="0">
              <a:solidFill>
                <a:schemeClr val="bg1"/>
              </a:solidFill>
            </a:endParaRPr>
          </a:p>
          <a:p>
            <a:pPr marL="285750" indent="-285750">
              <a:buFont typeface="Arial" pitchFamily="34" charset="0"/>
              <a:buChar char="•"/>
            </a:pPr>
            <a:endParaRPr lang="en-US" sz="1700" dirty="0" smtClean="0">
              <a:solidFill>
                <a:schemeClr val="bg1"/>
              </a:solidFill>
            </a:endParaRPr>
          </a:p>
          <a:p>
            <a:pPr marL="285750" indent="-285750">
              <a:buFont typeface="Arial" pitchFamily="34" charset="0"/>
              <a:buChar char="•"/>
            </a:pPr>
            <a:r>
              <a:rPr lang="en-US" sz="1700" dirty="0">
                <a:solidFill>
                  <a:schemeClr val="bg1"/>
                </a:solidFill>
              </a:rPr>
              <a:t>World Of Islam: Hypocrisy (An-</a:t>
            </a:r>
            <a:r>
              <a:rPr lang="en-US" sz="1700" dirty="0" err="1">
                <a:solidFill>
                  <a:schemeClr val="bg1"/>
                </a:solidFill>
              </a:rPr>
              <a:t>Nifaq</a:t>
            </a:r>
            <a:r>
              <a:rPr lang="en-US" sz="1700" dirty="0">
                <a:solidFill>
                  <a:schemeClr val="bg1"/>
                </a:solidFill>
              </a:rPr>
              <a:t>). Web. 30 Apr. 2013</a:t>
            </a:r>
            <a:r>
              <a:rPr lang="en-US" sz="1700" dirty="0" smtClean="0">
                <a:solidFill>
                  <a:schemeClr val="bg1"/>
                </a:solidFill>
              </a:rPr>
              <a:t>.</a:t>
            </a:r>
          </a:p>
          <a:p>
            <a:endParaRPr lang="en-US" sz="1700" dirty="0">
              <a:solidFill>
                <a:schemeClr val="bg1"/>
              </a:solidFill>
            </a:endParaRPr>
          </a:p>
          <a:p>
            <a:pPr marL="285750" indent="-285750">
              <a:buFont typeface="Arial" pitchFamily="34" charset="0"/>
              <a:buChar char="•"/>
            </a:pPr>
            <a:r>
              <a:rPr lang="en-US" sz="1700" dirty="0">
                <a:solidFill>
                  <a:schemeClr val="bg1"/>
                </a:solidFill>
              </a:rPr>
              <a:t>"3 SIGNS OF A HYPOCRITE (HADITH)." </a:t>
            </a:r>
            <a:r>
              <a:rPr lang="en-US" sz="1700" dirty="0" err="1">
                <a:solidFill>
                  <a:schemeClr val="bg1"/>
                </a:solidFill>
              </a:rPr>
              <a:t>Dailymotion</a:t>
            </a:r>
            <a:r>
              <a:rPr lang="en-US" sz="1700" dirty="0">
                <a:solidFill>
                  <a:schemeClr val="bg1"/>
                </a:solidFill>
              </a:rPr>
              <a:t>. </a:t>
            </a:r>
            <a:r>
              <a:rPr lang="en-US" sz="1700" dirty="0" err="1">
                <a:solidFill>
                  <a:schemeClr val="bg1"/>
                </a:solidFill>
              </a:rPr>
              <a:t>N.p</a:t>
            </a:r>
            <a:r>
              <a:rPr lang="en-US" sz="1700" dirty="0">
                <a:solidFill>
                  <a:schemeClr val="bg1"/>
                </a:solidFill>
              </a:rPr>
              <a:t>., </a:t>
            </a:r>
            <a:r>
              <a:rPr lang="en-US" sz="1700" dirty="0" err="1">
                <a:solidFill>
                  <a:schemeClr val="bg1"/>
                </a:solidFill>
              </a:rPr>
              <a:t>n.d.</a:t>
            </a:r>
            <a:r>
              <a:rPr lang="en-US" sz="1700" dirty="0">
                <a:solidFill>
                  <a:schemeClr val="bg1"/>
                </a:solidFill>
              </a:rPr>
              <a:t> Web. 30 Apr. 2013.</a:t>
            </a:r>
            <a:endParaRPr lang="en-US" sz="1700" dirty="0" smtClean="0">
              <a:solidFill>
                <a:schemeClr val="bg1"/>
              </a:solidFill>
            </a:endParaRPr>
          </a:p>
          <a:p>
            <a:pPr marL="285750" indent="-285750">
              <a:buFont typeface="Arial" pitchFamily="34" charset="0"/>
              <a:buChar char="•"/>
            </a:pPr>
            <a:endParaRPr lang="en-US" sz="1700" dirty="0" smtClean="0">
              <a:solidFill>
                <a:schemeClr val="bg1"/>
              </a:solidFill>
            </a:endParaRPr>
          </a:p>
          <a:p>
            <a:pPr marL="285750" indent="-285750">
              <a:buFont typeface="Arial" pitchFamily="34" charset="0"/>
              <a:buChar char="•"/>
            </a:pPr>
            <a:r>
              <a:rPr lang="en-US" sz="1700" dirty="0" smtClean="0">
                <a:solidFill>
                  <a:schemeClr val="bg1"/>
                </a:solidFill>
              </a:rPr>
              <a:t>"</a:t>
            </a:r>
            <a:r>
              <a:rPr lang="en-US" sz="1700" dirty="0">
                <a:solidFill>
                  <a:schemeClr val="bg1"/>
                </a:solidFill>
              </a:rPr>
              <a:t>Islam Abhors All Types of Hypocrisy, </a:t>
            </a:r>
            <a:r>
              <a:rPr lang="en-US" sz="1700" dirty="0" err="1">
                <a:solidFill>
                  <a:schemeClr val="bg1"/>
                </a:solidFill>
              </a:rPr>
              <a:t>Adil</a:t>
            </a:r>
            <a:r>
              <a:rPr lang="en-US" sz="1700" dirty="0">
                <a:solidFill>
                  <a:schemeClr val="bg1"/>
                </a:solidFill>
              </a:rPr>
              <a:t> </a:t>
            </a:r>
            <a:r>
              <a:rPr lang="en-US" sz="1700" dirty="0" err="1">
                <a:solidFill>
                  <a:schemeClr val="bg1"/>
                </a:solidFill>
              </a:rPr>
              <a:t>Salahi</a:t>
            </a:r>
            <a:r>
              <a:rPr lang="en-US" sz="1700" dirty="0">
                <a:solidFill>
                  <a:schemeClr val="bg1"/>
                </a:solidFill>
              </a:rPr>
              <a:t>." Islam Abhors All Types of Hypocrisy, </a:t>
            </a:r>
            <a:r>
              <a:rPr lang="en-US" sz="1700" dirty="0" err="1">
                <a:solidFill>
                  <a:schemeClr val="bg1"/>
                </a:solidFill>
              </a:rPr>
              <a:t>Adil</a:t>
            </a:r>
            <a:r>
              <a:rPr lang="en-US" sz="1700" dirty="0">
                <a:solidFill>
                  <a:schemeClr val="bg1"/>
                </a:solidFill>
              </a:rPr>
              <a:t> </a:t>
            </a:r>
            <a:r>
              <a:rPr lang="en-US" sz="1700" dirty="0" err="1">
                <a:solidFill>
                  <a:schemeClr val="bg1"/>
                </a:solidFill>
              </a:rPr>
              <a:t>Salahi</a:t>
            </a:r>
            <a:r>
              <a:rPr lang="en-US" sz="1700" dirty="0">
                <a:solidFill>
                  <a:schemeClr val="bg1"/>
                </a:solidFill>
              </a:rPr>
              <a:t>. </a:t>
            </a:r>
            <a:r>
              <a:rPr lang="en-US" sz="1700" dirty="0" err="1">
                <a:solidFill>
                  <a:schemeClr val="bg1"/>
                </a:solidFill>
              </a:rPr>
              <a:t>N.p</a:t>
            </a:r>
            <a:r>
              <a:rPr lang="en-US" sz="1700" dirty="0">
                <a:solidFill>
                  <a:schemeClr val="bg1"/>
                </a:solidFill>
              </a:rPr>
              <a:t>., </a:t>
            </a:r>
            <a:r>
              <a:rPr lang="en-US" sz="1700" dirty="0" err="1">
                <a:solidFill>
                  <a:schemeClr val="bg1"/>
                </a:solidFill>
              </a:rPr>
              <a:t>n.d.</a:t>
            </a:r>
            <a:r>
              <a:rPr lang="en-US" sz="1700" dirty="0">
                <a:solidFill>
                  <a:schemeClr val="bg1"/>
                </a:solidFill>
              </a:rPr>
              <a:t> Web. 30 Apr. 2013</a:t>
            </a:r>
            <a:r>
              <a:rPr lang="en-US" sz="1700" dirty="0" smtClean="0">
                <a:solidFill>
                  <a:schemeClr val="bg1"/>
                </a:solidFill>
              </a:rPr>
              <a:t>.</a:t>
            </a:r>
          </a:p>
          <a:p>
            <a:pPr marL="285750" indent="-285750">
              <a:buFont typeface="Arial" pitchFamily="34" charset="0"/>
              <a:buChar char="•"/>
            </a:pPr>
            <a:endParaRPr lang="en-US" sz="1700" dirty="0" smtClean="0">
              <a:solidFill>
                <a:schemeClr val="bg1"/>
              </a:solidFill>
            </a:endParaRPr>
          </a:p>
          <a:p>
            <a:pPr marL="285750" indent="-285750">
              <a:buFont typeface="Arial" pitchFamily="34" charset="0"/>
              <a:buChar char="•"/>
            </a:pPr>
            <a:r>
              <a:rPr lang="en-US" sz="1700" dirty="0" smtClean="0">
                <a:solidFill>
                  <a:schemeClr val="bg1"/>
                </a:solidFill>
              </a:rPr>
              <a:t>"</a:t>
            </a:r>
            <a:r>
              <a:rPr lang="en-US" sz="1700" dirty="0" err="1">
                <a:solidFill>
                  <a:schemeClr val="bg1"/>
                </a:solidFill>
              </a:rPr>
              <a:t>Qalbe</a:t>
            </a:r>
            <a:r>
              <a:rPr lang="en-US" sz="1700" dirty="0">
                <a:solidFill>
                  <a:schemeClr val="bg1"/>
                </a:solidFill>
              </a:rPr>
              <a:t> </a:t>
            </a:r>
            <a:r>
              <a:rPr lang="en-US" sz="1700" dirty="0" err="1">
                <a:solidFill>
                  <a:schemeClr val="bg1"/>
                </a:solidFill>
              </a:rPr>
              <a:t>Saleem</a:t>
            </a:r>
            <a:r>
              <a:rPr lang="en-US" sz="1700" dirty="0">
                <a:solidFill>
                  <a:schemeClr val="bg1"/>
                </a:solidFill>
              </a:rPr>
              <a:t>, Immaculate Conscience." </a:t>
            </a:r>
            <a:r>
              <a:rPr lang="en-US" sz="1700" dirty="0" err="1">
                <a:solidFill>
                  <a:schemeClr val="bg1"/>
                </a:solidFill>
              </a:rPr>
              <a:t>Qalbe</a:t>
            </a:r>
            <a:r>
              <a:rPr lang="en-US" sz="1700" dirty="0">
                <a:solidFill>
                  <a:schemeClr val="bg1"/>
                </a:solidFill>
              </a:rPr>
              <a:t> </a:t>
            </a:r>
            <a:r>
              <a:rPr lang="en-US" sz="1700" dirty="0" err="1">
                <a:solidFill>
                  <a:schemeClr val="bg1"/>
                </a:solidFill>
              </a:rPr>
              <a:t>Saleem</a:t>
            </a:r>
            <a:r>
              <a:rPr lang="en-US" sz="1700" dirty="0">
                <a:solidFill>
                  <a:schemeClr val="bg1"/>
                </a:solidFill>
              </a:rPr>
              <a:t>, Immaculate Conscience. </a:t>
            </a:r>
            <a:r>
              <a:rPr lang="en-US" sz="1700" dirty="0" err="1">
                <a:solidFill>
                  <a:schemeClr val="bg1"/>
                </a:solidFill>
              </a:rPr>
              <a:t>N.p</a:t>
            </a:r>
            <a:r>
              <a:rPr lang="en-US" sz="1700" dirty="0">
                <a:solidFill>
                  <a:schemeClr val="bg1"/>
                </a:solidFill>
              </a:rPr>
              <a:t>., </a:t>
            </a:r>
            <a:r>
              <a:rPr lang="en-US" sz="1700" dirty="0" err="1">
                <a:solidFill>
                  <a:schemeClr val="bg1"/>
                </a:solidFill>
              </a:rPr>
              <a:t>n.d.</a:t>
            </a:r>
            <a:r>
              <a:rPr lang="en-US" sz="1700" dirty="0">
                <a:solidFill>
                  <a:schemeClr val="bg1"/>
                </a:solidFill>
              </a:rPr>
              <a:t> Web. 30 Apr. 2013</a:t>
            </a:r>
            <a:r>
              <a:rPr lang="en-US" sz="1700" dirty="0" smtClean="0">
                <a:solidFill>
                  <a:schemeClr val="bg1"/>
                </a:solidFill>
              </a:rPr>
              <a:t>.</a:t>
            </a:r>
          </a:p>
          <a:p>
            <a:pPr marL="285750" indent="-285750">
              <a:buFont typeface="Arial" pitchFamily="34" charset="0"/>
              <a:buChar char="•"/>
            </a:pPr>
            <a:endParaRPr lang="en-US" sz="1700" dirty="0">
              <a:solidFill>
                <a:schemeClr val="bg1"/>
              </a:solidFill>
            </a:endParaRPr>
          </a:p>
          <a:p>
            <a:pPr marL="285750" indent="-285750">
              <a:buFont typeface="Arial" pitchFamily="34" charset="0"/>
              <a:buChar char="•"/>
            </a:pPr>
            <a:r>
              <a:rPr lang="en-US" sz="1700" dirty="0">
                <a:solidFill>
                  <a:schemeClr val="bg1"/>
                </a:solidFill>
              </a:rPr>
              <a:t>"Study </a:t>
            </a:r>
            <a:r>
              <a:rPr lang="en-US" sz="1700" dirty="0" err="1">
                <a:solidFill>
                  <a:schemeClr val="bg1"/>
                </a:solidFill>
              </a:rPr>
              <a:t>Shaikh</a:t>
            </a:r>
            <a:r>
              <a:rPr lang="en-US" sz="1700" dirty="0">
                <a:solidFill>
                  <a:schemeClr val="bg1"/>
                </a:solidFill>
              </a:rPr>
              <a:t> </a:t>
            </a:r>
            <a:r>
              <a:rPr lang="en-US" sz="1700" dirty="0" err="1">
                <a:solidFill>
                  <a:schemeClr val="bg1"/>
                </a:solidFill>
              </a:rPr>
              <a:t>Salih</a:t>
            </a:r>
            <a:r>
              <a:rPr lang="en-US" sz="1700" dirty="0">
                <a:solidFill>
                  <a:schemeClr val="bg1"/>
                </a:solidFill>
              </a:rPr>
              <a:t> Al-</a:t>
            </a:r>
            <a:r>
              <a:rPr lang="en-US" sz="1700" dirty="0" err="1">
                <a:solidFill>
                  <a:schemeClr val="bg1"/>
                </a:solidFill>
              </a:rPr>
              <a:t>Fawzaan's</a:t>
            </a:r>
            <a:r>
              <a:rPr lang="en-US" sz="1700" dirty="0">
                <a:solidFill>
                  <a:schemeClr val="bg1"/>
                </a:solidFill>
              </a:rPr>
              <a:t> </a:t>
            </a:r>
            <a:r>
              <a:rPr lang="en-US" sz="1700" dirty="0" err="1">
                <a:solidFill>
                  <a:schemeClr val="bg1"/>
                </a:solidFill>
              </a:rPr>
              <a:t>Aqeedah</a:t>
            </a:r>
            <a:r>
              <a:rPr lang="en-US" sz="1700" dirty="0">
                <a:solidFill>
                  <a:schemeClr val="bg1"/>
                </a:solidFill>
              </a:rPr>
              <a:t> At-</a:t>
            </a:r>
            <a:r>
              <a:rPr lang="en-US" sz="1700" dirty="0" err="1">
                <a:solidFill>
                  <a:schemeClr val="bg1"/>
                </a:solidFill>
              </a:rPr>
              <a:t>Tawheed</a:t>
            </a:r>
            <a:r>
              <a:rPr lang="en-US" sz="1700" dirty="0">
                <a:solidFill>
                  <a:schemeClr val="bg1"/>
                </a:solidFill>
              </a:rPr>
              <a:t>." Study </a:t>
            </a:r>
            <a:r>
              <a:rPr lang="en-US" sz="1700" dirty="0" err="1">
                <a:solidFill>
                  <a:schemeClr val="bg1"/>
                </a:solidFill>
              </a:rPr>
              <a:t>Shaikh</a:t>
            </a:r>
            <a:r>
              <a:rPr lang="en-US" sz="1700" dirty="0">
                <a:solidFill>
                  <a:schemeClr val="bg1"/>
                </a:solidFill>
              </a:rPr>
              <a:t> </a:t>
            </a:r>
            <a:r>
              <a:rPr lang="en-US" sz="1700" dirty="0" err="1">
                <a:solidFill>
                  <a:schemeClr val="bg1"/>
                </a:solidFill>
              </a:rPr>
              <a:t>Salih</a:t>
            </a:r>
            <a:r>
              <a:rPr lang="en-US" sz="1700" dirty="0">
                <a:solidFill>
                  <a:schemeClr val="bg1"/>
                </a:solidFill>
              </a:rPr>
              <a:t> Al-</a:t>
            </a:r>
            <a:r>
              <a:rPr lang="en-US" sz="1700" dirty="0" err="1">
                <a:solidFill>
                  <a:schemeClr val="bg1"/>
                </a:solidFill>
              </a:rPr>
              <a:t>Fawzaan's</a:t>
            </a:r>
            <a:r>
              <a:rPr lang="en-US" sz="1700" dirty="0">
                <a:solidFill>
                  <a:schemeClr val="bg1"/>
                </a:solidFill>
              </a:rPr>
              <a:t> </a:t>
            </a:r>
            <a:r>
              <a:rPr lang="en-US" sz="1700" dirty="0" err="1">
                <a:solidFill>
                  <a:schemeClr val="bg1"/>
                </a:solidFill>
              </a:rPr>
              <a:t>Aqeedah</a:t>
            </a:r>
            <a:r>
              <a:rPr lang="en-US" sz="1700" dirty="0">
                <a:solidFill>
                  <a:schemeClr val="bg1"/>
                </a:solidFill>
              </a:rPr>
              <a:t> At-</a:t>
            </a:r>
            <a:r>
              <a:rPr lang="en-US" sz="1700" dirty="0" err="1">
                <a:solidFill>
                  <a:schemeClr val="bg1"/>
                </a:solidFill>
              </a:rPr>
              <a:t>Tawheed</a:t>
            </a:r>
            <a:r>
              <a:rPr lang="en-US" sz="1700" dirty="0">
                <a:solidFill>
                  <a:schemeClr val="bg1"/>
                </a:solidFill>
              </a:rPr>
              <a:t>. </a:t>
            </a:r>
            <a:r>
              <a:rPr lang="en-US" sz="1700" dirty="0" err="1">
                <a:solidFill>
                  <a:schemeClr val="bg1"/>
                </a:solidFill>
              </a:rPr>
              <a:t>N.p</a:t>
            </a:r>
            <a:r>
              <a:rPr lang="en-US" sz="1700" dirty="0">
                <a:solidFill>
                  <a:schemeClr val="bg1"/>
                </a:solidFill>
              </a:rPr>
              <a:t>., </a:t>
            </a:r>
            <a:r>
              <a:rPr lang="en-US" sz="1700" dirty="0" err="1">
                <a:solidFill>
                  <a:schemeClr val="bg1"/>
                </a:solidFill>
              </a:rPr>
              <a:t>n.d.</a:t>
            </a:r>
            <a:r>
              <a:rPr lang="en-US" sz="1700" dirty="0">
                <a:solidFill>
                  <a:schemeClr val="bg1"/>
                </a:solidFill>
              </a:rPr>
              <a:t> Web. 30 Apr. 2013.</a:t>
            </a:r>
          </a:p>
        </p:txBody>
      </p:sp>
    </p:spTree>
    <p:extLst>
      <p:ext uri="{BB962C8B-B14F-4D97-AF65-F5344CB8AC3E}">
        <p14:creationId xmlns:p14="http://schemas.microsoft.com/office/powerpoint/2010/main" val="382109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971</Words>
  <Application>Microsoft Office PowerPoint</Application>
  <PresentationFormat>On-screen Show (4:3)</PresentationFormat>
  <Paragraphs>89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Hypocrisy </vt:lpstr>
      <vt:lpstr>PowerPoint Presentation</vt:lpstr>
      <vt:lpstr>Examples of Hypocrites </vt:lpstr>
      <vt:lpstr>Evidence and Support From the Quran and Hadith</vt:lpstr>
      <vt:lpstr>PowerPoint Presentation</vt:lpstr>
      <vt:lpstr>Cure and Prevention of Hypocrisy</vt:lpstr>
      <vt:lpstr>What is a Hypocrites Punishment?</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Hypocrisy</dc:title>
  <dc:creator>Suheb Hasan</dc:creator>
  <cp:lastModifiedBy>Suheb Hasan</cp:lastModifiedBy>
  <cp:revision>51</cp:revision>
  <dcterms:created xsi:type="dcterms:W3CDTF">2013-04-29T23:04:12Z</dcterms:created>
  <dcterms:modified xsi:type="dcterms:W3CDTF">2013-05-01T01:43:35Z</dcterms:modified>
</cp:coreProperties>
</file>