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varScale="1">
        <p:scale>
          <a:sx n="68" d="100"/>
          <a:sy n="68" d="100"/>
        </p:scale>
        <p:origin x="-9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602249E-37EC-428D-B767-595D79D3E49A}" type="datetimeFigureOut">
              <a:rPr lang="en-US" smtClean="0"/>
              <a:pPr/>
              <a:t>4/30/2013</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A1AF6F2-3038-4FCA-BE95-38D78AC3DC1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2249E-37EC-428D-B767-595D79D3E49A}" type="datetimeFigureOut">
              <a:rPr lang="en-US" smtClean="0"/>
              <a:pPr/>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AF6F2-3038-4FCA-BE95-38D78AC3DC1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2249E-37EC-428D-B767-595D79D3E49A}" type="datetimeFigureOut">
              <a:rPr lang="en-US" smtClean="0"/>
              <a:pPr/>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AF6F2-3038-4FCA-BE95-38D78AC3DC1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602249E-37EC-428D-B767-595D79D3E49A}" type="datetimeFigureOut">
              <a:rPr lang="en-US" smtClean="0"/>
              <a:pPr/>
              <a:t>4/30/2013</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7A1AF6F2-3038-4FCA-BE95-38D78AC3DC1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A602249E-37EC-428D-B767-595D79D3E49A}" type="datetimeFigureOut">
              <a:rPr lang="en-US" smtClean="0"/>
              <a:pPr/>
              <a:t>4/30/2013</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7A1AF6F2-3038-4FCA-BE95-38D78AC3DC1D}"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602249E-37EC-428D-B767-595D79D3E49A}" type="datetimeFigureOut">
              <a:rPr lang="en-US" smtClean="0"/>
              <a:pPr/>
              <a:t>4/30/2013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7A1AF6F2-3038-4FCA-BE95-38D78AC3DC1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602249E-37EC-428D-B767-595D79D3E49A}" type="datetimeFigureOut">
              <a:rPr lang="en-US" smtClean="0"/>
              <a:pPr/>
              <a:t>4/30/2013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A1AF6F2-3038-4FCA-BE95-38D78AC3DC1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02249E-37EC-428D-B767-595D79D3E49A}" type="datetimeFigureOut">
              <a:rPr lang="en-US" smtClean="0"/>
              <a:pPr/>
              <a:t>4/30/2013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1AF6F2-3038-4FCA-BE95-38D78AC3DC1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602249E-37EC-428D-B767-595D79D3E49A}" type="datetimeFigureOut">
              <a:rPr lang="en-US" smtClean="0"/>
              <a:pPr/>
              <a:t>4/30/2013</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7A1AF6F2-3038-4FCA-BE95-38D78AC3DC1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602249E-37EC-428D-B767-595D79D3E49A}" type="datetimeFigureOut">
              <a:rPr lang="en-US" smtClean="0"/>
              <a:pPr/>
              <a:t>4/30/2013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A1AF6F2-3038-4FCA-BE95-38D78AC3DC1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602249E-37EC-428D-B767-595D79D3E49A}" type="datetimeFigureOut">
              <a:rPr lang="en-US" smtClean="0"/>
              <a:pPr/>
              <a:t>4/30/2013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A1AF6F2-3038-4FCA-BE95-38D78AC3DC1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602249E-37EC-428D-B767-595D79D3E49A}" type="datetimeFigureOut">
              <a:rPr lang="en-US" smtClean="0"/>
              <a:pPr/>
              <a:t>4/30/2013</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A1AF6F2-3038-4FCA-BE95-38D78AC3DC1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_0XWD3fgPY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wmf"/><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1266" name="Picture 2" descr="http://cf.ltkcdn.net/web-design/images/std/37821-425x282-IStock_000012004781XSmall.jpg"/>
          <p:cNvPicPr>
            <a:picLocks noChangeAspect="1" noChangeArrowheads="1"/>
          </p:cNvPicPr>
          <p:nvPr/>
        </p:nvPicPr>
        <p:blipFill>
          <a:blip r:embed="rId2" cstate="print"/>
          <a:srcRect/>
          <a:stretch>
            <a:fillRect/>
          </a:stretch>
        </p:blipFill>
        <p:spPr bwMode="auto">
          <a:xfrm>
            <a:off x="2971800" y="3962400"/>
            <a:ext cx="3244242" cy="2152651"/>
          </a:xfrm>
          <a:prstGeom prst="rect">
            <a:avLst/>
          </a:prstGeom>
          <a:noFill/>
        </p:spPr>
      </p:pic>
      <p:sp>
        <p:nvSpPr>
          <p:cNvPr id="11268" name="AutoShape 4" descr="data:image/jpeg;base64,/9j/4AAQSkZJRgABAQAAAQABAAD/2wCEAAkGBw8QEA0QDw8NDxAQDQ8QEA8QDA8NDwwQFREWFhQRFRQYKCggGBolHRQVITEhJSkrLi4uFx8zODMsNygtLisBCgoKDg0OGhAQGiwkHyUsLCwsLCwsLCwsLCwsLCwsLCwsLCwsLCwsLCwsLCwsLCwsLCwsLCwsLCwsLDcsLCwsLP/AABEIAL4A/AMBEQACEQEDEQH/xAAbAAEAAgMBAQAAAAAAAAAAAAAAAQIEBQYHA//EAEMQAAIBAgEGCQgIBgIDAAAAAAABAgMRBAUGEiEx0QcVUVNhkZOhsRMiQVJxc4HBFCMkMmKio7JUY3LC4fBC8TM0s//EABoBAQACAwEAAAAAAAAAAAAAAAABAgMEBQb/xAAwEQEAAgEDAgQFBAICAwAAAAAAAQIDBAUREiEiMWFxExQjQVEyM1KhgcGx8CRC0f/aAAwDAQACEQMRAD8A8X4wr89W7We8BxhX56t2s94DjCvz1btZ7wHGFfnq3az3gOMK/PVu1nvAcYV+erdrPeA4wr89W7We8BxhX56t2s94DjCvz1btZ7wHGFfnq3az3gOMK/PVu1nvAcYV+erdrPeA4wr89W7We8BxhX56t2s94DjCvz1btZ7wHGFfnq3az3gOMK/PVu1nvAcYV+erdrPeA4wr89W7We8BxhX56t2s94DjCvz1btZ7wHGFfnq3az3gOMK/PVu1nvAcYV+erdrPeA4wr89W7We8BxhX56t2s94DjCvz1btZ7wHGFfnq3az3gOMK/PVu1nvAcYV+erdrPeA4wr89W7We8BxhX56t2s94GKAAAAAAAAAAAAAAAAAAAAAAAAAAAAAAAAAAAAAAAAAAAAAAAAAAAAAAAAAAAAJAWCeCxBwmw5OCw5OCw5ODRHJwiwOCxKACAAAAAAAAAAAAAAAAAAAAAAAEgLEJWAEJAAAAAAACRDQQglCAAAAAAAAJSAnRYDRYEWAWAgAAAAALRhcT2RM8GiyOUxMFglJCQAAAAAAAAAAACRFgjhUlAAAAWjEC2pARpDgbfIeRZ4pyUZKOjG7b7jW1GprhjmWpqdVXDHMtdi6MqcpRe2Mmn7U7GalotHLYpfqjl8o3L+q3qs18COe/Y5jns+cokpVAAAJQHT5k4ONTEx0kmownKzV1ssvE5u45Zx4pmHM3HLOPDMwxc6cKqeJrxSstO6SWpXSfzMujyTfFWZZtFkm+KJlpDcbwQASAAAAAAAAAAAABQsqAALxiBDkBUC0BKJ8nfcHNK7rv8MV33OFu9+IrDhbvbtWHL5xU9HEV1/Nn43OnpLc449nT0duccMnNDDqeKoqSTV5OzV1qi2jHrbzXDMwxa681wzMPrnrhI08TNRSinGDslZfd1ldBkm2Lujb8k2xd3OKR0HRRKIFQAEpAd1wcUr15vkoy75ROJu9uMfHq4u7T9NhZ+07Yur0qD/JFfIz7bbnFDPts844c/gMG6tSFOO2clFX2K5v5MkUrMy3r5IpSZlk5byTLDVNCTUvNUk16U/8Aox6fPGWvVCmn1EZa8w1bNhsxIQkAAAAAAAAAAAFCyoBaKAmTAoAAtDaRPkifJ6Zwa0/q8Q/xQ8Geb3m3erzm7T4qw5PPKFsXiPePwR1tBPOGvs6m3zzir7M7g/paWKj+GM33W+Zr7pbjBLDuc8YZZPCRStXg+WhHrUpGPaL84592Labc0mPVw8jtu3CYsBJAQBaCIkei8GMPOr/0Q72zz29TxWrg7x5Vhg8JMLYldNGD/NIzbPPOH/Msu08zi/y0uacb4rD+9RvayY+Fb2bmsmPhS6LhGwtpUZ22xlG/SndHO2i/hmHO2m/FZhwMvSd77O/HHCCEgACQIAAAAAAAAoWVAL7EBQAAAvT2oiUT5S9W4NofZ6r5a7XVCO88rvM/UrHo8vu3fJEejls/KSWLq9Oi+uKZ1dtt9CHU26fowzeDeP2h6lqpS8UYd3n6LFus/T4Z/CbTX2eVv+M13o19nt4Zhg2m3nDzipDkPR8vQRL5kpW2oCqQIXhtKyWek8Gq0aeIn0pd1zzm895rDz27T1WrDE4S4/WUZctN9z/yZtm7Y5j1Zdp/TMerRZnr7XhvexN/W/s29m7rf2pdtwjYa+Hpz9Wr+6L3I4e0X4yTVxtqtxkmPy8qqLWz1UeT1EeSoWAFgIAAAAAAAAAULKpQEzYFQAFoxuRyjl9Y0mmrq3wsR1QrNo+z1PMr6vBJ+viYv9SEfkzy+4x1ajj0/wBS8zr++o6fRzXCFG2Lb9anB/L5HR2qecPs6O1zzi9mXwbf+Ws+SmvExbv+iPdi3X9Nfdn5/S08Nh5/j2+1GDa46clqsG1x05bVl5vJ6z0UeT0NUSpPaT1MnCI02TycK2tcHC1NayJRPly9FzOvHA4uWy6nb2qB5/XzFtRSrz2v76iKvlwiRvHDS/C13Jl9rnxXr6su2zxe8NDmgvteG96je1v7VvZu639qXoWdq8phMXH003Fr2JQk/Fnn9BHRnpP5hwtFPRnrLyCutZ66vk9Vj8nzsSyIsAAgBYCAAAAAAAULKrQ2gRLaSIIExA6LNHJX0ivTTXmxelL2L0eBoa7UfCxy0NfnjHSeG+z7wEY1KEkkrwktSt913XiaO257Xrbn8tHa8trVmJ/LZ5NqeTyfRf8AOg/1rmtmr16qfb/TVyx16mZaXhGj9og/5C61ORt7R+3MestzaZ8Ex6sjg7jb6TL8MV4spunfpr6qbn3tSPVkZbn5TJdKXquPdJoppo6dXMMWm8GqmHAxp+k7r0MJaetEeUskSpFO5Kyakb+0RPCOG0zWySsTXjTk2o2lKTVrpJdPwNbV5/hU5c/W6j4WPl3Swf0bA4yCu1GrOCb2tOUYp95xJyRl1NJ9HG6/jamvsw86aLrYbAtLXPQXxlBGXRWjHmycsuhv0ZcnLEybkKWFxuEUmpKTck16LJ3RmzaqMuntMMuXVRlwW4dPUaqTyjR2+bB25U6KXyOdEdEY7NGtemKWeVYijZu+2+w9NS3Z6zDHNYfHQ6EZOWfpRKCHJNXynCxZjmqjQUQBAAAAAAAI0C3MKcrQhrI5OYJQ1k8nMI0COYOVqdPWOUTL0PNOCwuErYmS86aegnyLVHrfgcDW2+NnjHHlHm8/rZ+Nnrjh9s75eUoYSptey/thf5FNDHTktU0EdGa1U4uejk/CrllSfiyuPvqbyrj76jIxc/KDqSwzinJyjJJJXb2NeJl2y8Vrbn8sm236ItE/lbM+lKlQxrlGUXFO6acWrQk9ZOvmL5KcSjcJi2SnBCWnkqstuhKS/Opf3FZ8OsrPoifDrKy5HQ2HoMU1+7uzaE+Q1GHJbuvSfyx1Qd0IvDJ1QtXwzjK3R6HdE9XMHVy7Lg2wl61WXq00ut3+RxN4y8Y4hwN3v4Yh0udtPRwdZL/lVX/1v8jmaC3OePb/AE0dBHOoj2Rk7C+Ww+Trq9qlO/sjGV/2mXJk6MmQyT8PJk9WTlnC2xWBl01V+W5h01+cN4Y8E/SvDW4OrbKOKh69OPxcYQfhc28kc6atvw3bV/8AGrb8OZjm/OtiqtKOq1SpeTTajFSevwOn83XHhraXdpnjHhreWFlLIdSjUnTau4ta0tTuk795tYc8ZI5h0NPMZadTV1aFtVtZniWaaMWcbav9RaGC0MacbFmGYUJVCBAAAAAAdvHIOTv4v9eluON81qv4f1Lz/wA3q/4f1KyyDk3+L/XpbiPmtV/D+pPm9X/D+pTLIOTv4v8AXo7ifmtV/D+pPnNX/D+pV4hyd/F/r0tw+a1X8P6k+b1f8P6leGQ8mrX9L/Xo7iPmdVP/AKf8o+a1c9uj/l886Mq0tGjh6ElKEEnJxaa1aoq6+L+JbR6e3NsmSO8smiwX6pyZI7s/GPTybh5emDh13cWYKc11Vo/LBi7au3q+mc0dHC4OK/D+wppe+e8o0sc57z6OpwuTlVlg6j2U6Uutxjb5nNzajoi9Y+8tC+SaxakMbLFDQpZRfLCS/QjvMmC82yY4n/vdfHzOSkTLmc3/AD8FjYciqP4un/g6Wp8Oelm9qvDnrZj5s5Hp1I1atdPycOlxTaV29XRYy6vVXpMVp5y2dZqbxxWnmyZ18krU4VP1N5iimsnvzCkV1fHPKIVskerU66u8t06v0W6dWvTnkiTXmz1u2t1N5S0auI55hW0ayPKXZ5u5Gp4eVWVP7tTQcdd7andX/wB2nF1mqtkiK284czNmtl4i3eYYOf8ANRwyXLWj/czNtMc5J9mbbJiMrIzLlGWFw79V1Le3TmvBjcImM0x+eGHX/vyyce1Ulgqi9effSluKYY6K3rP/AHux08PVVySq6OVn01Ix66aR1ppzpOl2606tN0u1wWDp0Z4ivK16koW5diXe7nLi05unHH2UxTbLWuOPs3mNzShXvUsvuK+w9HosfTXh3NJb4deh5LnfkiNCcrehs2/u6cTzDjq8i8MF4YeJjsfKTDXsxi7GECAAAAAAsqr6Selj6U+VfSOk6VvKtojp9DoV8q+knpOk8syOk6YTCo2xMRwcREPQslWqZLqLa4Sa+Omn4SOBnnp1dfZ5/NPRq4n0Wz0loxwcHs0JX+CihoI6ptKdv8U2l22buITw2Hk3thTXxdkvE4Wsx2+NaIc3LX60sHO/zcLjX62j3xpo2NB4s1Pb/wCsmn8Warl8w/O+kw5Yp9zR1Nxnp6bN7co6ZpK+c1VYPB0sPH70153K/TLvsiNHWdRmm8/byRo6znzTa32efVMVd3ud2MfD0MVhMa9le5M0W6YRDFO5E0jhXJWHqeZWdMZ06NCbflb6C1apJbHf2HmNy2+YtN6+TzOt0U0vNq+SOEqv9VRXLUf7SNmr4rSnauJvMqZoY9QwM5N/cdZ+zVcya7DNtRH+FdbSZ1Edm5yBJ1MLhZPbGU31eUj80amqr0ZbRH3YdR4ckw4nL2J8nj6s/VrQl1JbjuaanXp4j0eh0ePnT8T94bfKmd0ajpKm3orzpXVry5PgYtJofhzMy2Nu0Pw+ep1WH4RPqYw1J6KTd9uo6WKOh0KafxcuAzmyz9IlLXfWzI2+OIcnWLta8sfEPYiYa9mMy6iGQAAAAAAVLKgExYCSAgC1N6yJRPk9IzGWng8XDbrk+umrftPPbjxGetnntw7Z629GPwkVLVaMeSm5dcrf2l9ojnHM+q+0xzS0+qM3c5pS+hYbRto16Kcr7UpqysW1OirHXk+/ErajRxWbXdZnzWtg6z5dFd63HH2ykznhzNBEzqIcRmXlWNKtUU5xgpQ2tqKunex3Nx005KeH7OxuWC2SsdP2arO7K30ivOSd4x82H9K9PXc2dDp/hY4hsaHB8PHET5tAtZ0HQGyACXR5mztisN7xd+o5+ujnDZztdH0rOo4Sa3m4eP8AU/BHL2iv6pc7aY85cVhsrVoQlSjO1Ob86PLy6zt3w1tPVMd3ZvgpaeqfN6fmDW0sGuipNeDPL7pHTn59Hm9yjjNy4TO6pfFYn3sl1Hf0EfSr7PRbdP0q+zTQrM3p793XrZ944h8pHDJGSIfOpW9JPHKs3fCVV7f9ZPDFNmLN3LcMMzyqFQCAAAAAAoWVAAFoy9DAOICInyRPk9H4Mqv/ALEOWMZeK+Z53ea9q2ef3aOOLMDhLnfExXJQivzSfzM+zR9H/LPtPbF/loM2ZWxOH9/S/ejf1cfTt7S3tXH05l6Nn9U+xvpnA87tUfWl5/bImc3LySpPWesrHZ6mI7d1NbLLEpehBKqAsQn7t9mk/tWG97E0tZ+1Zo62PpWdBwj1POoLkhJ9b/wc/aI8Nvdz9ojtLhIPWdx3Jep8G9b6iquSp4xPMbxTjJE+jze614ycuLztl9qxPv6nidnQx9KvtDsaCeMVfZpI1OU3eHTrbsvprpHC3VCHUQ4RNnynIlSZVYVQEICQAAAAAKFlQAAAspAWVmRMku34OaujWnH1qT7mji7tXqxcuJu1eccSxOEGd8VPohDwuZ9rjjDDNtdeMLS5Bdq9F/zaf7kbeq7459m1qY5pL0LhCm1h6a5avgmzz+01+pLhbXX6k+zy2olc9RD08eT5uRKVQAF0yJTDc5sVFHE4dt2+tj4mrqq845j0aeribYphts/q6deKT2UY/DzpGptlJjH3/LT2ykxinn8uSi9Z1ZdeY+z0Tg3rasRHog/jrPPbzXniXn92r3q5bOp/acT7+p+5nU0X7VfaHT0X7VfZpLm63y5ByNgQwAC4EMAAAAAAFCyoAAAAJA3+aeUY0K8JTejFqUW9tro0tbhnJjmIaGuwTkxTEPnnNlBVsRVnF3i2rO21JJE6TDOPHESvo8U48cRLGyTUflKf9cPFGTP+iWTP+iXd8I1X6qiuWbf5ThbTHjtLh7V3vaXmk9p6SHo4UJSAALRZCYXhO2wiYiTpiY4larWcneTbfK3dsRWIjiFYpFY4hRErS7Tg9r2q1Y8tK/VJbzj7pj5py4260maxMfZos5p3xOJ99P8Aczd0ccYq+0N3RR9Kvs1BtN0CAJLgQwAAAAAAAAFCyoAAAAAFoyB7jZPoMvJsrTh/XHxMGaPDLBm/TLs+ESrqw66KnijkbXTjqlx9qr+qXAyO7Hk70KhIAAkCxVYAEjJweNqUnpU5OEtaunZ2KXxxbzYb4ov5vlWquTbbbbbbb2tk1rEdoXrWK9ofOxZcIAAAAAAAAAAAAULKgAAAAAAJAvTm07oiY5VtHLLx+U6tbR8rNz0VZXsrdRjx4a0/THDHiw0x/pjhgmVmQAAAALJgSVWABIEASDIBAAAAAAAAAAAChZUAAAAAAAAAAAAAAAAALJkJ5SQASAAAAAAAAAAAAAAAULKgAAAAAAAAAAAAAAAABJAlMJhJCQAAAAAAAAAAAAAAChZUAAAAAAAAAAAAAAAAAAEgSmE8pIAhIAAAAAAAAAAQ2ShFyUcoAAAAAAAAAAAAAAAAAAAAAAkCUyEpISAAAAAAANkoVbJQgA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1270" name="AutoShape 6" descr="data:image/jpeg;base64,/9j/4AAQSkZJRgABAQAAAQABAAD/2wCEAAkGBw8QEA0QDw8NDxAQDQ8QEA8QDA8NDwwQFREWFhQRFRQYKCggGBolHRQVITEhJSkrLi4uFx8zODMsNygtLisBCgoKDg0OGhAQGiwkHyUsLCwsLCwsLCwsLCwsLCwsLCwsLCwsLCwsLCwsLCwsLCwsLCwsLCwsLCwsLDcsLCwsLP/AABEIAL4A/AMBEQACEQEDEQH/xAAbAAEAAgMBAQAAAAAAAAAAAAAAAQIEBQYHA//EAEMQAAIBAgEGCQgIBgIDAAAAAAABAgMRBAUGEiEx0QcVUVNhkZOhsRMiQVJxc4HBFCMkMmKio7JUY3LC4fBC8TM0s//EABoBAQACAwEAAAAAAAAAAAAAAAABAgMEBQb/xAAwEQEAAgEDAgQFBAICAwAAAAAAAQIDBAUREiEiMWFxExQjQVEyM1KhgcGx8CRC0f/aAAwDAQACEQMRAD8A8X4wr89W7We8BxhX56t2s94DjCvz1btZ7wHGFfnq3az3gOMK/PVu1nvAcYV+erdrPeA4wr89W7We8BxhX56t2s94DjCvz1btZ7wHGFfnq3az3gOMK/PVu1nvAcYV+erdrPeA4wr89W7We8BxhX56t2s94DjCvz1btZ7wHGFfnq3az3gOMK/PVu1nvAcYV+erdrPeA4wr89W7We8BxhX56t2s94DjCvz1btZ7wHGFfnq3az3gOMK/PVu1nvAcYV+erdrPeA4wr89W7We8BxhX56t2s94DjCvz1btZ7wHGFfnq3az3gOMK/PVu1nvAcYV+erdrPeA4wr89W7We8BxhX56t2s94GKAAAAAAAAAAAAAAAAAAAAAAAAAAAAAAAAAAAAAAAAAAAAAAAAAAAAAAAAAAAAJAWCeCxBwmw5OCw5OCw5ODRHJwiwOCxKACAAAAAAAAAAAAAAAAAAAAAAAEgLEJWAEJAAAAAAACRDQQglCAAAAAAAAJSAnRYDRYEWAWAgAAAAALRhcT2RM8GiyOUxMFglJCQAAAAAAAAAAACRFgjhUlAAAAWjEC2pARpDgbfIeRZ4pyUZKOjG7b7jW1GprhjmWpqdVXDHMtdi6MqcpRe2Mmn7U7GalotHLYpfqjl8o3L+q3qs18COe/Y5jns+cokpVAAAJQHT5k4ONTEx0kmownKzV1ssvE5u45Zx4pmHM3HLOPDMwxc6cKqeJrxSstO6SWpXSfzMujyTfFWZZtFkm+KJlpDcbwQASAAAAAAAAAAAABQsqAALxiBDkBUC0BKJ8nfcHNK7rv8MV33OFu9+IrDhbvbtWHL5xU9HEV1/Nn43OnpLc449nT0duccMnNDDqeKoqSTV5OzV1qi2jHrbzXDMwxa681wzMPrnrhI08TNRSinGDslZfd1ldBkm2Lujb8k2xd3OKR0HRRKIFQAEpAd1wcUr15vkoy75ROJu9uMfHq4u7T9NhZ+07Yur0qD/JFfIz7bbnFDPts844c/gMG6tSFOO2clFX2K5v5MkUrMy3r5IpSZlk5byTLDVNCTUvNUk16U/8Aox6fPGWvVCmn1EZa8w1bNhsxIQkAAAAAAAAAAAFCyoBaKAmTAoAAtDaRPkifJ6Zwa0/q8Q/xQ8Geb3m3erzm7T4qw5PPKFsXiPePwR1tBPOGvs6m3zzir7M7g/paWKj+GM33W+Zr7pbjBLDuc8YZZPCRStXg+WhHrUpGPaL84592Labc0mPVw8jtu3CYsBJAQBaCIkei8GMPOr/0Q72zz29TxWrg7x5Vhg8JMLYldNGD/NIzbPPOH/Msu08zi/y0uacb4rD+9RvayY+Fb2bmsmPhS6LhGwtpUZ22xlG/SndHO2i/hmHO2m/FZhwMvSd77O/HHCCEgACQIAAAAAAAAoWVAL7EBQAAAvT2oiUT5S9W4NofZ6r5a7XVCO88rvM/UrHo8vu3fJEejls/KSWLq9Oi+uKZ1dtt9CHU26fowzeDeP2h6lqpS8UYd3n6LFus/T4Z/CbTX2eVv+M13o19nt4Zhg2m3nDzipDkPR8vQRL5kpW2oCqQIXhtKyWek8Gq0aeIn0pd1zzm895rDz27T1WrDE4S4/WUZctN9z/yZtm7Y5j1Zdp/TMerRZnr7XhvexN/W/s29m7rf2pdtwjYa+Hpz9Wr+6L3I4e0X4yTVxtqtxkmPy8qqLWz1UeT1EeSoWAFgIAAAAAAAAAULKpQEzYFQAFoxuRyjl9Y0mmrq3wsR1QrNo+z1PMr6vBJ+viYv9SEfkzy+4x1ajj0/wBS8zr++o6fRzXCFG2Lb9anB/L5HR2qecPs6O1zzi9mXwbf+Ws+SmvExbv+iPdi3X9Nfdn5/S08Nh5/j2+1GDa46clqsG1x05bVl5vJ6z0UeT0NUSpPaT1MnCI02TycK2tcHC1NayJRPly9FzOvHA4uWy6nb2qB5/XzFtRSrz2v76iKvlwiRvHDS/C13Jl9rnxXr6su2zxe8NDmgvteG96je1v7VvZu639qXoWdq8phMXH003Fr2JQk/Fnn9BHRnpP5hwtFPRnrLyCutZ66vk9Vj8nzsSyIsAAgBYCAAAAAAAULKrQ2gRLaSIIExA6LNHJX0ivTTXmxelL2L0eBoa7UfCxy0NfnjHSeG+z7wEY1KEkkrwktSt913XiaO257Xrbn8tHa8trVmJ/LZ5NqeTyfRf8AOg/1rmtmr16qfb/TVyx16mZaXhGj9og/5C61ORt7R+3MestzaZ8Ex6sjg7jb6TL8MV4spunfpr6qbn3tSPVkZbn5TJdKXquPdJoppo6dXMMWm8GqmHAxp+k7r0MJaetEeUskSpFO5Kyakb+0RPCOG0zWySsTXjTk2o2lKTVrpJdPwNbV5/hU5c/W6j4WPl3Swf0bA4yCu1GrOCb2tOUYp95xJyRl1NJ9HG6/jamvsw86aLrYbAtLXPQXxlBGXRWjHmycsuhv0ZcnLEybkKWFxuEUmpKTck16LJ3RmzaqMuntMMuXVRlwW4dPUaqTyjR2+bB25U6KXyOdEdEY7NGtemKWeVYijZu+2+w9NS3Z6zDHNYfHQ6EZOWfpRKCHJNXynCxZjmqjQUQBAAAAAAAI0C3MKcrQhrI5OYJQ1k8nMI0COYOVqdPWOUTL0PNOCwuErYmS86aegnyLVHrfgcDW2+NnjHHlHm8/rZ+Nnrjh9s75eUoYSptey/thf5FNDHTktU0EdGa1U4uejk/CrllSfiyuPvqbyrj76jIxc/KDqSwzinJyjJJJXb2NeJl2y8Vrbn8sm236ItE/lbM+lKlQxrlGUXFO6acWrQk9ZOvmL5KcSjcJi2SnBCWnkqstuhKS/Opf3FZ8OsrPoifDrKy5HQ2HoMU1+7uzaE+Q1GHJbuvSfyx1Qd0IvDJ1QtXwzjK3R6HdE9XMHVy7Lg2wl61WXq00ut3+RxN4y8Y4hwN3v4Yh0udtPRwdZL/lVX/1v8jmaC3OePb/AE0dBHOoj2Rk7C+Ww+Trq9qlO/sjGV/2mXJk6MmQyT8PJk9WTlnC2xWBl01V+W5h01+cN4Y8E/SvDW4OrbKOKh69OPxcYQfhc28kc6atvw3bV/8AGrb8OZjm/OtiqtKOq1SpeTTajFSevwOn83XHhraXdpnjHhreWFlLIdSjUnTau4ta0tTuk795tYc8ZI5h0NPMZadTV1aFtVtZniWaaMWcbav9RaGC0MacbFmGYUJVCBAAAAAAdvHIOTv4v9eluON81qv4f1Lz/wA3q/4f1KyyDk3+L/XpbiPmtV/D+pPm9X/D+pTLIOTv4v8AXo7ifmtV/D+pPnNX/D+pV4hyd/F/r0tw+a1X8P6k+b1f8P6leGQ8mrX9L/Xo7iPmdVP/AKf8o+a1c9uj/l886Mq0tGjh6ElKEEnJxaa1aoq6+L+JbR6e3NsmSO8smiwX6pyZI7s/GPTybh5emDh13cWYKc11Vo/LBi7au3q+mc0dHC4OK/D+wppe+e8o0sc57z6OpwuTlVlg6j2U6Uutxjb5nNzajoi9Y+8tC+SaxakMbLFDQpZRfLCS/QjvMmC82yY4n/vdfHzOSkTLmc3/AD8FjYciqP4un/g6Wp8Oelm9qvDnrZj5s5Hp1I1atdPycOlxTaV29XRYy6vVXpMVp5y2dZqbxxWnmyZ18krU4VP1N5iimsnvzCkV1fHPKIVskerU66u8t06v0W6dWvTnkiTXmz1u2t1N5S0auI55hW0ayPKXZ5u5Gp4eVWVP7tTQcdd7andX/wB2nF1mqtkiK284czNmtl4i3eYYOf8ANRwyXLWj/czNtMc5J9mbbJiMrIzLlGWFw79V1Le3TmvBjcImM0x+eGHX/vyyce1Ulgqi9effSluKYY6K3rP/AHux08PVVySq6OVn01Ix66aR1ppzpOl2606tN0u1wWDp0Z4ivK16koW5diXe7nLi05unHH2UxTbLWuOPs3mNzShXvUsvuK+w9HosfTXh3NJb4deh5LnfkiNCcrehs2/u6cTzDjq8i8MF4YeJjsfKTDXsxi7GECAAAAAAsqr6Selj6U+VfSOk6VvKtojp9DoV8q+knpOk8syOk6YTCo2xMRwcREPQslWqZLqLa4Sa+Omn4SOBnnp1dfZ5/NPRq4n0Wz0loxwcHs0JX+CihoI6ptKdv8U2l22buITw2Hk3thTXxdkvE4Wsx2+NaIc3LX60sHO/zcLjX62j3xpo2NB4s1Pb/wCsmn8Warl8w/O+kw5Yp9zR1Nxnp6bN7co6ZpK+c1VYPB0sPH70153K/TLvsiNHWdRmm8/byRo6znzTa32efVMVd3ud2MfD0MVhMa9le5M0W6YRDFO5E0jhXJWHqeZWdMZ06NCbflb6C1apJbHf2HmNy2+YtN6+TzOt0U0vNq+SOEqv9VRXLUf7SNmr4rSnauJvMqZoY9QwM5N/cdZ+zVcya7DNtRH+FdbSZ1Edm5yBJ1MLhZPbGU31eUj80amqr0ZbRH3YdR4ckw4nL2J8nj6s/VrQl1JbjuaanXp4j0eh0ePnT8T94bfKmd0ajpKm3orzpXVry5PgYtJofhzMy2Nu0Pw+ep1WH4RPqYw1J6KTd9uo6WKOh0KafxcuAzmyz9IlLXfWzI2+OIcnWLta8sfEPYiYa9mMy6iGQAAAAAAVLKgExYCSAgC1N6yJRPk9IzGWng8XDbrk+umrftPPbjxGetnntw7Z629GPwkVLVaMeSm5dcrf2l9ojnHM+q+0xzS0+qM3c5pS+hYbRto16Kcr7UpqysW1OirHXk+/ErajRxWbXdZnzWtg6z5dFd63HH2ykznhzNBEzqIcRmXlWNKtUU5xgpQ2tqKunex3Nx005KeH7OxuWC2SsdP2arO7K30ivOSd4x82H9K9PXc2dDp/hY4hsaHB8PHET5tAtZ0HQGyACXR5mztisN7xd+o5+ujnDZztdH0rOo4Sa3m4eP8AU/BHL2iv6pc7aY85cVhsrVoQlSjO1Ob86PLy6zt3w1tPVMd3ZvgpaeqfN6fmDW0sGuipNeDPL7pHTn59Hm9yjjNy4TO6pfFYn3sl1Hf0EfSr7PRbdP0q+zTQrM3p793XrZ944h8pHDJGSIfOpW9JPHKs3fCVV7f9ZPDFNmLN3LcMMzyqFQCAAAAAAoWVAAFoy9DAOICInyRPk9H4Mqv/ALEOWMZeK+Z53ea9q2ef3aOOLMDhLnfExXJQivzSfzM+zR9H/LPtPbF/loM2ZWxOH9/S/ejf1cfTt7S3tXH05l6Nn9U+xvpnA87tUfWl5/bImc3LySpPWesrHZ6mI7d1NbLLEpehBKqAsQn7t9mk/tWG97E0tZ+1Zo62PpWdBwj1POoLkhJ9b/wc/aI8Nvdz9ojtLhIPWdx3Jep8G9b6iquSp4xPMbxTjJE+jze614ycuLztl9qxPv6nidnQx9KvtDsaCeMVfZpI1OU3eHTrbsvprpHC3VCHUQ4RNnynIlSZVYVQEICQAAAAAKFlQAAAspAWVmRMku34OaujWnH1qT7mji7tXqxcuJu1eccSxOEGd8VPohDwuZ9rjjDDNtdeMLS5Bdq9F/zaf7kbeq7459m1qY5pL0LhCm1h6a5avgmzz+01+pLhbXX6k+zy2olc9RD08eT5uRKVQAF0yJTDc5sVFHE4dt2+tj4mrqq845j0aeribYphts/q6deKT2UY/DzpGptlJjH3/LT2ykxinn8uSi9Z1ZdeY+z0Tg3rasRHog/jrPPbzXniXn92r3q5bOp/acT7+p+5nU0X7VfaHT0X7VfZpLm63y5ByNgQwAC4EMAAAAAAFCyoAAAAJA3+aeUY0K8JTejFqUW9tro0tbhnJjmIaGuwTkxTEPnnNlBVsRVnF3i2rO21JJE6TDOPHESvo8U48cRLGyTUflKf9cPFGTP+iWTP+iXd8I1X6qiuWbf5ThbTHjtLh7V3vaXmk9p6SHo4UJSAALRZCYXhO2wiYiTpiY4larWcneTbfK3dsRWIjiFYpFY4hRErS7Tg9r2q1Y8tK/VJbzj7pj5py4260maxMfZos5p3xOJ99P8Aczd0ccYq+0N3RR9Kvs1BtN0CAJLgQwAAAAAAAAFCyoAAAAAFoyB7jZPoMvJsrTh/XHxMGaPDLBm/TLs+ESrqw66KnijkbXTjqlx9qr+qXAyO7Hk70KhIAAkCxVYAEjJweNqUnpU5OEtaunZ2KXxxbzYb4ov5vlWquTbbbbbbb2tk1rEdoXrWK9ofOxZcIAAAAAAAAAAAAULKgAAAAAAJAvTm07oiY5VtHLLx+U6tbR8rNz0VZXsrdRjx4a0/THDHiw0x/pjhgmVmQAAAALJgSVWABIEASDIBAAAAAAAAAAAChZUAAAAAAAAAAAAAAAAALJkJ5SQASAAAAAAAAAAAAAAAULKgAAAAAAAAAAAAAAAABJAlMJhJCQAAAAAAAAAAAAAAChZUAAAAAAAAAAAAAAAAAAEgSmE8pIAhIAAAAAAAAAAQ2ShFyUcoAAAAAAAAAAAAAAAAAAAAAAkCUyEpISAAAAAAANkoVbJQgA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1272" name="AutoShape 8" descr="data:image/jpeg;base64,/9j/4AAQSkZJRgABAQAAAQABAAD/2wCEAAkGBxQSEhQUEhQWFBQXFxcVGBQXGBwUFxccFxcXHBcUFxgYHSggGBwlHBwYITEhJSkrLi4uFx8zODMsNygtLisBCgoKDg0OGhAQGiwkHCQsLCwsLCwsLCwsLCwsLCwsLCwsLCwsLCwsLCwsLCwsLCwsLCwsLCwsLCwsLCwsLCwsLP/AABEIAMIBAwMBIgACEQEDEQH/xAAbAAEAAwEBAQEAAAAAAAAAAAAAAQIDBAUGB//EAEYQAAEDAQQFCQQIBAMJAAAAAAEAAgMRBBIhMQUTQVFxIjJhgZGxwdHwBnKCoRQjJEJSYrLhQ1OSwhWUoiUzRFRVY2SD0//EABgBAQEBAQEAAAAAAAAAAAAAAAABAgME/8QAIxEBAAMBAQACAQQDAAAAAAAAAAECESESAzFBIsHR8DKBsf/aAAwDAQACEQMRAD8A/FKoiBAqhREBESqAiFEBCiICFEQECIgVRAUQEQogIiICIiAQiIUCqIiAgSiICIiAlUoiCEUqEElAhQICIhQEKIgURKIgIlVNEEIilBCK1FUICIpoghEKIJUKQFAQKIikIICIlEBFIUICIgQERQEElEQoJqoSqICIiArEeHzUNFVo+I1GGxv6QgyKLQwu3FNS7cUFXNwHWqlbuhdQYb1TUO3IrNafd6/BNS7cVfUm7kc/BEYJVaCF25BA7cgU5PX4LNdOpddy2+CpqXbkVkrMGB6vFXMDtxV2QOo7knZ3qo5ipWhs7vwlNQ7cgRt5Ljw71muqOB1x+H4e8rLUO3IrFXiFa8CrGB25XhhdjgeafBQc6Baah24pqHbkREe3h4hUK6IoHcrA8094WepduKDNWYKlX1LtxV4YXXhhv7ig50WhhO5ULUEIERBIKJVEEJRFdoVFVeYYj3W/pCktVnjLg39ITDWKii0DUuoJfzW9feqBufatHjkt6+9WhZVr+gA/NWI0lgr05PxeCi6tA3k/F4KKxAQK91QAoi55nxeCqWK33evwWjm4DgFqI01gWrSMC674e9CAFowYO6kNcxCktWlEc1BaIch/FneVjcXREOQ/4e8qGsSIJlzvGKvEOd7pWk7OUeKrG3nYbD3hJjpDNzclRdUkfJYd4PeVgGpMYatD973T3hZlbRt53unvWZaoK0Wln5w6+4qt1aQDlDr7igyooorXVFEEUUFXAVVBCJVFVF0xNwHrauYLuszeSMd/eUqzb6V1XqoVnxnDLJu0fhHStHNUvb3DuC35c/TnMXD+oeajVHo7W+a1LFF1PLUWVdEaNy27W+a6bFDVk2WDG7W/iHSsSzAda932b0brYNIPqfqoGOphiXStbj1Vy6Fv4oj11Znj53VHo7R5rUQ8nZnvbu4qKLUMN316C5zVdYGI9HaPNUbFXaO0ea6Lm/oWbW5p5TUXOTsz3jdxX0Nh0bDHEy02tpe14+oszXasyhmDpZX1qyEOBaA3lOINKAVPgSNo00zr4L6f2uH17Gg1Yyz2ZseIpc+jxFtOJJPFxXT46bLNrZDlk0+4cyy2FjR90WeGTDcXSXnk/FVWifZrTUOZHZJjlJGfs7jsEkd52q95uAri3Cq8eRio0YHqWpriROrW2wSQvdHI269ubSRXHKlDjXAgitQRSq9r/CYbIPtrTLaDiLI2TVsjrl9JkBvXsa6tlCKYuBwVtGe0IjjaXsMlohF2yzGh1V/MuB55ZnHXBpcTsaB8/I8uNXYkmpJNSScySczWuJWZq1uveb7QONbtnsLGinJFmgcM8QXSBzzhtvVWsIgtZ1boorNM+gZLEbsTnHJkkRcQ2poLzKUJFQRl4NnbgervW8jKMccsN+VBVb+OiWY6TsjmzSNcLrg4gtJFQRmM9iwZDzsst46OlfR+3LD9PnJzJjLh+YxMv/6q/NeDc52eS52iNaieNbVB9VCcMWu2j8Tsc1wGHh/UPNfS6Y0dq7JYHk11scjqZUpI5oHYAT0uK8As9di18sRvGayq2E0OWR2jzWbYuHaPNdAbgeHis2NXLy1qhiPR/UPNXhjNRlt2jdxU6tWjZjw8ir5TWBiNNnaPNZmP1ULdzVSinldZgLErpYuZyzKwIoqiipC9Kxjkjr7yvNXp2PmDz6StU+2Pk+mr24dqOHcO5XAqO3aOpHt7t43Ltjz6wLVIb67lYM9VCu1ufVtC1FdluLMSzLiV9r7BQ/YtLHfCxo+ESPPcF8jdNRxO0HcvuPYQUsVrB/iOtDcxQ3LG59Fa161NuPgBH69ZLVrcFNOGzaNy1jbh2bf3WJr03jF7Oj5Koj9UXS5p+f4h5qpjwPmPNdPDHpzuZh17uhfQ2pn0iyxObjLZ4mRSNpi6Kn1UoG27W4dwub14srKN6943LrsFudC9sjKVAGBIIcC0BzHDaCKgjcStfFXNLbLhe31RYgYHgvc01YWtuSw1MMuLRWpjcKF8Lidra4HaC044rx7ndvHQtWjWqzxldQt9cFoQfRCgNwHmFziOtavZxnXowXv6AsbZJAZMYYQJpjTNjSKR9JkfdjA/MTsK8awWZ8j2xxtL5HuDWMaRVzjs4bycAKk4L6PSLmxxCzROD2g35ZQ4UmlAIvAn+EwVawbal2blqI/DFpx5WnpTLaJnuxc95cT0uNThuxyXmubS9w8V6VraTI402j7w6FwTNoHnDIfeHmsXp+pK7FcfXe2ENNH6KpshoeuOJ/8Af818Xc9UX3/tuz7HZ2j+E9kdK0p9isZyr0r4UsPjzgl6/R62ZZhuB4LONuP7Lra00PD8Q88c1mGY/uPNIousi3ggZjT10rpMR9EKrm0OztG5JonpyvbgsaLscz1UeawLPVQsTVqJYsbmuR+ZXcBmuB+ZXKzrVFERQstJC77M7k+t64KrpgdgPW1Wv2zaOO5jvFWkOXAdywjcrSOy6uGxd4cPPVhktY8viHhmsA5etobQ8lpDrjo2BskbKyOLA+SWojiZRpq43XHGgFMTiF0ryemOIDlD3l9t7E1+jRD+ZaLeMs6aOA7yvinNLXhpwIeQQdlDiO9fbeyfJbopv8y0W89seq8KLdc7/v8A5J+HxFMDTfuSPZxGxHc3r7gFm11KYE4ijRmTsAA2k7FPk/yKdh6di0dLO5whbeu3S5xc2Nrb5o0FzyAXONQGjE3TuK55onNvNcCHNN0gjIitQar0vaR4ha2xNOERJmcMQ+0OA1pB2hmETfccdqtp12uihtWbpBq5T/3YaBzj0vYY3/EVYSYx40o5PX3ghZHIcPBaS1LTRpN2hcQCQK1xcRljhjuXPsHrYkT9tRHHtaFtjRehmP1EtA40rq3DmTtG8VII2hxG5cOk7C+GR8bxi3bmCDSjmnaCKEHcQuVjq9i96x/a4dUcZ4mEwn+ZG3F0HS5tC5vQXDcrpmdfPyZ+tyi9yanKlapPmRw254Be7oFogiFtkAJaSyyxuFQ+VtC6dwPOZFgdznlorySuUW/VLfM1s6P6DEWf8ZM0CSudmifT6gbpZBS/ta3k5ly5A7kg+HYvOdK55e9xLnE1JJqSSakk7Tmuq9h+/H12LdYxi8a6ZxyzwGNOC4bWORJwPj67V7E+ipBF9INy65kb7t+sjWyf7t72fdDrpIxOBGVaLyTHfBb+Itb1ucRT5lWcm2pD7n26H1Mw/BbA3L/w4W/2L4SmPZsX3Htg+8zSNPu6QZ845W/2L4d+Z6vXQrMcZ/K8YwPALd2hZxGJjGRGW6wG80vuE8mQxhxe1h2OIAOG8LTQVibPMGSYRAGSZ34Yo8ZKdJwYPzParu9oT9ONqeBRz6yMxoYnVa+LDZq+SB0ArES1Ecee4Yj5YI7nft5rt07ZNRaJIswx5aDvA5pz2ih615xkBdmNtMersrVbtjMKu9YevQXO5dBd4rmkOS5WaiOqnb69fsuB+Z4rueVwPzK81naqESiLDoFbxFYK7CrCS7rM0E4vu9N0up816kdhsuF+2vaaDAWVztgp/EXgtctJHYjg3uC6xMYxj6BujrH/AM8//KO/+y1t08MdlZBZ5ZJHfSDO6QxakA6tjY2tF91SKONfzYL5tpw9BaNdQdfgtxMamPsLNarLa7ZEJLPKySedodI2ejA57gC4R6rCrzlXau3RLzFJoFrgQdY8n/22uVvcvirPMWSRPbgWSNcD0tc0j5hfQaU9oWy2qwzNZqWRPjoy9fIDJy9zi6grjeOWGC6Vn7lmY+oc9j0awxzSWh8kcUcohAjY175JHB7iOW4Boa1tT74W2ijYoZoptdaZBHIyQQmzxtLywhzWmQTkNaSBU3CaVXR7aw6iFsQwv2u3TEdAlbDGeH1T6da+SacB7yxe2z0rDptUpe97nGpc4uPSScfmV7GjzfsVpjxJZJZ52tGJJN6F4AGZJdDhtwXzjn5rs0fpGSAl0Mjo30u32OLHUOYqCDs+SvvbL54+j0pbZbDHHZYJHRyMOstDo3EXpnDGMkGjmxtDY6HCofhiuOU2a1ASOmFklOEjdU+SN5/ms1Y5FdraYHLNeBJIS2pNTerU9/esnOwWfWcWK4+gGibN/wBRj/y8/ktYdGwNIc3SLQQQ5rhZ56tIcC1wNMwadi+Za5aB2B6la2j+5/BkvT9qbRHJaZHxYtcGcq7q7ztW0SPDKm4HPDnXdgcvTtAgtMVmra2QaqCOHVPhlddLee4GMFpvvJdXOrl8rM/Hs7lcOwHBSsx6M494aKs1D/tGOmFaWefo/KtDoyzUp/iDeIssx76UXz0Z5Lvh70vrUWj8ft/BMS+xt+mIza7Q6691mfE2C4CI3XGNjDHCocGuBja4YHamhrFBK5joBMCy12FjhK9klWyyvFRciZSha3OvOXysj8T7o7hvXtexmmW2aVzntMjSYXXWm6b8UrZInEkHAOGO2hNFfWzkMRXHr26e/HpY4n7TZ5B1vtLfELy5NERNDHT2vVPkjZMIxA6W62QVjvPDxyi266gGF4KdEh08ekoWc+RkJaN5bao2gf66Lm9tZ2m32gM5rH6puzkxARN6qMW/kt3P7+ErDtEkEFnnZFOZ5J9U1zhC6FrI43F5FXklxc65gBhc3r5uQYkeWKmJ/Oyy8/XWuZ78fmue5DUV6+3k0Y62myzG8ITGG2qWhpF9HAbI8kCgc+IMLRmXPAXNP7UvklLXtvWUkNbZsLsTGgBjIf5bmtpRzcyKnMr5o2l1LoJDTQltTQ0yJG0qjH8vtVm3dSK/h7U+jrNiWW0U2NdZ5bw6HXRdrwK8i1RNaeTIH9IaR3rnDlm8rE2hqKrPK43Zrdz1guFnSIwUJVFnVFYKqkILLV7svdb+kLEBaSDEe639IV0WDla/h1+Syodx7FJB3HsK1Fkx0B9LnHxWheKxA7Dj/Wa8MFz3TRmB27DvR1atwOHR08FqtkmHpad0tLaXX53l7hyAaBtGtyADQAB5krga/Dr8ComB3HM7DtVQDdyPO3dCXt0rHFXOV2vwKxuHcexWDTTI9hWfS41e7kfF4KjihBu5HPd0Khadx7Cp6XE38Vqx3JPV3rAtO4q8bTddgdmQV9GIkcr3sAsXMO49isWmgwOW5IsmNo3ch/w95VbyRsNx+B+7sO8rMA7j2FT0suiSTqwWthfj1t+TlxkO3HsK2sgNTgctx6FuLdZzj1NC6alsz5ZYSBJgGuLQ6lXc4BwIqMCDsIBXmzS1cSa1Oe0mu0lZxV5WBxpsO9Zyg1yPYVq19hIq6I3873fELnc/FaRtPKwPNOw7wucxncexc5s1jpvqYZOUOvuKwLTuPZ+yvZwbwwO3Z0FWbGBeqOcq4jYjutZ1UuKyKsVVQESiKAiIgLSR3c35ALNCUEpVQiDVx5LetVJxUE4DrVVRo9yk834vBZFXBwp0pMitUUIoNa8nr8FnVKqEBaNOB6lmFIKAoqiINozyH/DQdexZVUIipqtYXc7h5LFXjNK8FUTGVVxxUBQg1hPO9094WavGc+HiFmoJBWln5w6+4rJXhNCPWwoK1S8lFCBVCiFAUKyhXAoiFKqAlURAREQERKIAREQEREBEoiAgREBKIlUEqKKVCBRERACIlUEt8FCJRAQIiAiIgIiICIiAiIgIiICFECAUREBFKhARAiAgREAlERARKogIERACIiAgKVRAohRCgIgRAREQCiIgVRFCCf3QIiAgyUIqJCBEUAqCiKkBQIiglQfXzRFVSEUIoJRQiIIERUAjkRQSoCIgKQoRUSUCIpIIFCIJOaj9kRBIQeKIqIREU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1274" name="AutoShape 10" descr="data:image/jpeg;base64,/9j/4AAQSkZJRgABAQAAAQABAAD/2wCEAAkGBxQSEhQUEhQWFBQXFxcVGBQXGBwUFxccFxcXHBcUFxgYHSggGBwlHBwYITEhJSkrLi4uFx8zODMsNygtLisBCgoKDg0OGhAQGiwkHCQsLCwsLCwsLCwsLCwsLCwsLCwsLCwsLCwsLCwsLCwsLCwsLCwsLCwsLCwsLCwsLCwsLP/AABEIAMIBAwMBIgACEQEDEQH/xAAbAAEAAwEBAQEAAAAAAAAAAAAAAQIDBAUGB//EAEYQAAEDAQQFCQQIBAMJAAAAAAEAAgMRBBIhMQUTQVFxIjJhgZGxwdHwBnKCoRQjJEJSYrLhQ1OSwhWUoiUzRFRVY2SD0//EABgBAQEBAQEAAAAAAAAAAAAAAAABAgME/8QAIxEBAAMBAQACAQQDAAAAAAAAAAECESESAzFBIsHR8DKBsf/aAAwDAQACEQMRAD8A/FKoiBAqhREBESqAiFEBCiICFEQECIgVRAUQEQogIiICIiAQiIUCqIiAgSiICIiAlUoiCEUqEElAhQICIhQEKIgURKIgIlVNEEIilBCK1FUICIpoghEKIJUKQFAQKIikIICIlEBFIUICIgQERQEElEQoJqoSqICIiArEeHzUNFVo+I1GGxv6QgyKLQwu3FNS7cUFXNwHWqlbuhdQYb1TUO3IrNafd6/BNS7cVfUm7kc/BEYJVaCF25BA7cgU5PX4LNdOpddy2+CpqXbkVkrMGB6vFXMDtxV2QOo7knZ3qo5ipWhs7vwlNQ7cgRt5Ljw71muqOB1x+H4e8rLUO3IrFXiFa8CrGB25XhhdjgeafBQc6Baah24pqHbkREe3h4hUK6IoHcrA8094WepduKDNWYKlX1LtxV4YXXhhv7ig50WhhO5ULUEIERBIKJVEEJRFdoVFVeYYj3W/pCktVnjLg39ITDWKii0DUuoJfzW9feqBufatHjkt6+9WhZVr+gA/NWI0lgr05PxeCi6tA3k/F4KKxAQK91QAoi55nxeCqWK33evwWjm4DgFqI01gWrSMC674e9CAFowYO6kNcxCktWlEc1BaIch/FneVjcXREOQ/4e8qGsSIJlzvGKvEOd7pWk7OUeKrG3nYbD3hJjpDNzclRdUkfJYd4PeVgGpMYatD973T3hZlbRt53unvWZaoK0Wln5w6+4qt1aQDlDr7igyooorXVFEEUUFXAVVBCJVFVF0xNwHrauYLuszeSMd/eUqzb6V1XqoVnxnDLJu0fhHStHNUvb3DuC35c/TnMXD+oeajVHo7W+a1LFF1PLUWVdEaNy27W+a6bFDVk2WDG7W/iHSsSzAda932b0brYNIPqfqoGOphiXStbj1Vy6Fv4oj11Znj53VHo7R5rUQ8nZnvbu4qKLUMN316C5zVdYGI9HaPNUbFXaO0ea6Lm/oWbW5p5TUXOTsz3jdxX0Nh0bDHEy02tpe14+oszXasyhmDpZX1qyEOBaA3lOINKAVPgSNo00zr4L6f2uH17Gg1Yyz2ZseIpc+jxFtOJJPFxXT46bLNrZDlk0+4cyy2FjR90WeGTDcXSXnk/FVWifZrTUOZHZJjlJGfs7jsEkd52q95uAri3Cq8eRio0YHqWpriROrW2wSQvdHI269ubSRXHKlDjXAgitQRSq9r/CYbIPtrTLaDiLI2TVsjrl9JkBvXsa6tlCKYuBwVtGe0IjjaXsMlohF2yzGh1V/MuB55ZnHXBpcTsaB8/I8uNXYkmpJNSScySczWuJWZq1uveb7QONbtnsLGinJFmgcM8QXSBzzhtvVWsIgtZ1boorNM+gZLEbsTnHJkkRcQ2poLzKUJFQRl4NnbgervW8jKMccsN+VBVb+OiWY6TsjmzSNcLrg4gtJFQRmM9iwZDzsst46OlfR+3LD9PnJzJjLh+YxMv/6q/NeDc52eS52iNaieNbVB9VCcMWu2j8Tsc1wGHh/UPNfS6Y0dq7JYHk11scjqZUpI5oHYAT0uK8As9di18sRvGayq2E0OWR2jzWbYuHaPNdAbgeHis2NXLy1qhiPR/UPNXhjNRlt2jdxU6tWjZjw8ir5TWBiNNnaPNZmP1ULdzVSinldZgLErpYuZyzKwIoqiipC9Kxjkjr7yvNXp2PmDz6StU+2Pk+mr24dqOHcO5XAqO3aOpHt7t43Ltjz6wLVIb67lYM9VCu1ufVtC1FdluLMSzLiV9r7BQ/YtLHfCxo+ESPPcF8jdNRxO0HcvuPYQUsVrB/iOtDcxQ3LG59Fa161NuPgBH69ZLVrcFNOGzaNy1jbh2bf3WJr03jF7Oj5Koj9UXS5p+f4h5qpjwPmPNdPDHpzuZh17uhfQ2pn0iyxObjLZ4mRSNpi6Kn1UoG27W4dwub14srKN6943LrsFudC9sjKVAGBIIcC0BzHDaCKgjcStfFXNLbLhe31RYgYHgvc01YWtuSw1MMuLRWpjcKF8Lidra4HaC044rx7ndvHQtWjWqzxldQt9cFoQfRCgNwHmFziOtavZxnXowXv6AsbZJAZMYYQJpjTNjSKR9JkfdjA/MTsK8awWZ8j2xxtL5HuDWMaRVzjs4bycAKk4L6PSLmxxCzROD2g35ZQ4UmlAIvAn+EwVawbal2blqI/DFpx5WnpTLaJnuxc95cT0uNThuxyXmubS9w8V6VraTI402j7w6FwTNoHnDIfeHmsXp+pK7FcfXe2ENNH6KpshoeuOJ/8Af818Xc9UX3/tuz7HZ2j+E9kdK0p9isZyr0r4UsPjzgl6/R62ZZhuB4LONuP7Lra00PD8Q88c1mGY/uPNIousi3ggZjT10rpMR9EKrm0OztG5JonpyvbgsaLscz1UeawLPVQsTVqJYsbmuR+ZXcBmuB+ZXKzrVFERQstJC77M7k+t64KrpgdgPW1Wv2zaOO5jvFWkOXAdywjcrSOy6uGxd4cPPVhktY8viHhmsA5etobQ8lpDrjo2BskbKyOLA+SWojiZRpq43XHGgFMTiF0ryemOIDlD3l9t7E1+jRD+ZaLeMs6aOA7yvinNLXhpwIeQQdlDiO9fbeyfJbopv8y0W89seq8KLdc7/v8A5J+HxFMDTfuSPZxGxHc3r7gFm11KYE4ijRmTsAA2k7FPk/yKdh6di0dLO5whbeu3S5xc2Nrb5o0FzyAXONQGjE3TuK55onNvNcCHNN0gjIitQar0vaR4ha2xNOERJmcMQ+0OA1pB2hmETfccdqtp12uihtWbpBq5T/3YaBzj0vYY3/EVYSYx40o5PX3ghZHIcPBaS1LTRpN2hcQCQK1xcRljhjuXPsHrYkT9tRHHtaFtjRehmP1EtA40rq3DmTtG8VII2hxG5cOk7C+GR8bxi3bmCDSjmnaCKEHcQuVjq9i96x/a4dUcZ4mEwn+ZG3F0HS5tC5vQXDcrpmdfPyZ+tyi9yanKlapPmRw254Be7oFogiFtkAJaSyyxuFQ+VtC6dwPOZFgdznlorySuUW/VLfM1s6P6DEWf8ZM0CSudmifT6gbpZBS/ta3k5ly5A7kg+HYvOdK55e9xLnE1JJqSSakk7Tmuq9h+/H12LdYxi8a6ZxyzwGNOC4bWORJwPj67V7E+ipBF9INy65kb7t+sjWyf7t72fdDrpIxOBGVaLyTHfBb+Itb1ucRT5lWcm2pD7n26H1Mw/BbA3L/w4W/2L4SmPZsX3Htg+8zSNPu6QZ845W/2L4d+Z6vXQrMcZ/K8YwPALd2hZxGJjGRGW6wG80vuE8mQxhxe1h2OIAOG8LTQVibPMGSYRAGSZ34Yo8ZKdJwYPzParu9oT9ONqeBRz6yMxoYnVa+LDZq+SB0ArES1Ecee4Yj5YI7nft5rt07ZNRaJIswx5aDvA5pz2ih615xkBdmNtMersrVbtjMKu9YevQXO5dBd4rmkOS5WaiOqnb69fsuB+Z4rueVwPzK81naqESiLDoFbxFYK7CrCS7rM0E4vu9N0up816kdhsuF+2vaaDAWVztgp/EXgtctJHYjg3uC6xMYxj6BujrH/AM8//KO/+y1t08MdlZBZ5ZJHfSDO6QxakA6tjY2tF91SKONfzYL5tpw9BaNdQdfgtxMamPsLNarLa7ZEJLPKySedodI2ejA57gC4R6rCrzlXau3RLzFJoFrgQdY8n/22uVvcvirPMWSRPbgWSNcD0tc0j5hfQaU9oWy2qwzNZqWRPjoy9fIDJy9zi6grjeOWGC6Vn7lmY+oc9j0awxzSWh8kcUcohAjY175JHB7iOW4Boa1tT74W2ijYoZoptdaZBHIyQQmzxtLywhzWmQTkNaSBU3CaVXR7aw6iFsQwv2u3TEdAlbDGeH1T6da+SacB7yxe2z0rDptUpe97nGpc4uPSScfmV7GjzfsVpjxJZJZ52tGJJN6F4AGZJdDhtwXzjn5rs0fpGSAl0Mjo30u32OLHUOYqCDs+SvvbL54+j0pbZbDHHZYJHRyMOstDo3EXpnDGMkGjmxtDY6HCofhiuOU2a1ASOmFklOEjdU+SN5/ms1Y5FdraYHLNeBJIS2pNTerU9/esnOwWfWcWK4+gGibN/wBRj/y8/ktYdGwNIc3SLQQQ5rhZ56tIcC1wNMwadi+Za5aB2B6la2j+5/BkvT9qbRHJaZHxYtcGcq7q7ztW0SPDKm4HPDnXdgcvTtAgtMVmra2QaqCOHVPhlddLee4GMFpvvJdXOrl8rM/Hs7lcOwHBSsx6M494aKs1D/tGOmFaWefo/KtDoyzUp/iDeIssx76UXz0Z5Lvh70vrUWj8ft/BMS+xt+mIza7Q6691mfE2C4CI3XGNjDHCocGuBja4YHamhrFBK5joBMCy12FjhK9klWyyvFRciZSha3OvOXysj8T7o7hvXtexmmW2aVzntMjSYXXWm6b8UrZInEkHAOGO2hNFfWzkMRXHr26e/HpY4n7TZ5B1vtLfELy5NERNDHT2vVPkjZMIxA6W62QVjvPDxyi266gGF4KdEh08ekoWc+RkJaN5bao2gf66Lm9tZ2m32gM5rH6puzkxARN6qMW/kt3P7+ErDtEkEFnnZFOZ5J9U1zhC6FrI43F5FXklxc65gBhc3r5uQYkeWKmJ/Oyy8/XWuZ78fmue5DUV6+3k0Y62myzG8ITGG2qWhpF9HAbI8kCgc+IMLRmXPAXNP7UvklLXtvWUkNbZsLsTGgBjIf5bmtpRzcyKnMr5o2l1LoJDTQltTQ0yJG0qjH8vtVm3dSK/h7U+jrNiWW0U2NdZ5bw6HXRdrwK8i1RNaeTIH9IaR3rnDlm8rE2hqKrPK43Zrdz1guFnSIwUJVFnVFYKqkILLV7svdb+kLEBaSDEe639IV0WDla/h1+Syodx7FJB3HsK1Fkx0B9LnHxWheKxA7Dj/Wa8MFz3TRmB27DvR1atwOHR08FqtkmHpad0tLaXX53l7hyAaBtGtyADQAB5krga/Dr8ComB3HM7DtVQDdyPO3dCXt0rHFXOV2vwKxuHcexWDTTI9hWfS41e7kfF4KjihBu5HPd0Khadx7Cp6XE38Vqx3JPV3rAtO4q8bTddgdmQV9GIkcr3sAsXMO49isWmgwOW5IsmNo3ch/w95VbyRsNx+B+7sO8rMA7j2FT0suiSTqwWthfj1t+TlxkO3HsK2sgNTgctx6FuLdZzj1NC6alsz5ZYSBJgGuLQ6lXc4BwIqMCDsIBXmzS1cSa1Oe0mu0lZxV5WBxpsO9Zyg1yPYVq19hIq6I3873fELnc/FaRtPKwPNOw7wucxncexc5s1jpvqYZOUOvuKwLTuPZ+yvZwbwwO3Z0FWbGBeqOcq4jYjutZ1UuKyKsVVQESiKAiIgLSR3c35ALNCUEpVQiDVx5LetVJxUE4DrVVRo9yk834vBZFXBwp0pMitUUIoNa8nr8FnVKqEBaNOB6lmFIKAoqiINozyH/DQdexZVUIipqtYXc7h5LFXjNK8FUTGVVxxUBQg1hPO9094WavGc+HiFmoJBWln5w6+4rJXhNCPWwoK1S8lFCBVCiFAUKyhXAoiFKqAlURAREQERKIAREQEREBEoiAgREBKIlUEqKKVCBRERACIlUEt8FCJRAQIiAiIgIiICIiAiIgIiICFECAUREBFKhARAiAgREAlERARKogIERACIiAgKVRAohRCgIgRAREQCiIgVRFCCf3QIiAgyUIqJCBEUAqCiKkBQIiglQfXzRFVSEUIoJRQiIIERUAjkRQSoCIgKQoRUSUCIpIIFCIJOaj9kRBIQeKIqIREU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1276" name="AutoShape 12" descr="data:image/jpeg;base64,/9j/4AAQSkZJRgABAQAAAQABAAD/2wCEAAkGBxQSEhQUEhQWFBQXFxcVGBQXGBwUFxccFxcXHBcUFxgYHSggGBwlHBwYITEhJSkrLi4uFx8zODMsNygtLisBCgoKDg0OGhAQGiwkHCQsLCwsLCwsLCwsLCwsLCwsLCwsLCwsLCwsLCwsLCwsLCwsLCwsLCwsLCwsLCwsLCwsLP/AABEIAMIBAwMBIgACEQEDEQH/xAAbAAEAAwEBAQEAAAAAAAAAAAAAAQIDBAUGB//EAEYQAAEDAQQFCQQIBAMJAAAAAAEAAgMRBBIhMQUTQVFxIjJhgZGxwdHwBnKCoRQjJEJSYrLhQ1OSwhWUoiUzRFRVY2SD0//EABgBAQEBAQEAAAAAAAAAAAAAAAABAgME/8QAIxEBAAMBAQACAQQDAAAAAAAAAAECESESAzFBIsHR8DKBsf/aAAwDAQACEQMRAD8A/FKoiBAqhREBESqAiFEBCiICFEQECIgVRAUQEQogIiICIiAQiIUCqIiAgSiICIiAlUoiCEUqEElAhQICIhQEKIgURKIgIlVNEEIilBCK1FUICIpoghEKIJUKQFAQKIikIICIlEBFIUICIgQERQEElEQoJqoSqICIiArEeHzUNFVo+I1GGxv6QgyKLQwu3FNS7cUFXNwHWqlbuhdQYb1TUO3IrNafd6/BNS7cVfUm7kc/BEYJVaCF25BA7cgU5PX4LNdOpddy2+CpqXbkVkrMGB6vFXMDtxV2QOo7knZ3qo5ipWhs7vwlNQ7cgRt5Ljw71muqOB1x+H4e8rLUO3IrFXiFa8CrGB25XhhdjgeafBQc6Baah24pqHbkREe3h4hUK6IoHcrA8094WepduKDNWYKlX1LtxV4YXXhhv7ig50WhhO5ULUEIERBIKJVEEJRFdoVFVeYYj3W/pCktVnjLg39ITDWKii0DUuoJfzW9feqBufatHjkt6+9WhZVr+gA/NWI0lgr05PxeCi6tA3k/F4KKxAQK91QAoi55nxeCqWK33evwWjm4DgFqI01gWrSMC674e9CAFowYO6kNcxCktWlEc1BaIch/FneVjcXREOQ/4e8qGsSIJlzvGKvEOd7pWk7OUeKrG3nYbD3hJjpDNzclRdUkfJYd4PeVgGpMYatD973T3hZlbRt53unvWZaoK0Wln5w6+4qt1aQDlDr7igyooorXVFEEUUFXAVVBCJVFVF0xNwHrauYLuszeSMd/eUqzb6V1XqoVnxnDLJu0fhHStHNUvb3DuC35c/TnMXD+oeajVHo7W+a1LFF1PLUWVdEaNy27W+a6bFDVk2WDG7W/iHSsSzAda932b0brYNIPqfqoGOphiXStbj1Vy6Fv4oj11Znj53VHo7R5rUQ8nZnvbu4qKLUMN316C5zVdYGI9HaPNUbFXaO0ea6Lm/oWbW5p5TUXOTsz3jdxX0Nh0bDHEy02tpe14+oszXasyhmDpZX1qyEOBaA3lOINKAVPgSNo00zr4L6f2uH17Gg1Yyz2ZseIpc+jxFtOJJPFxXT46bLNrZDlk0+4cyy2FjR90WeGTDcXSXnk/FVWifZrTUOZHZJjlJGfs7jsEkd52q95uAri3Cq8eRio0YHqWpriROrW2wSQvdHI269ubSRXHKlDjXAgitQRSq9r/CYbIPtrTLaDiLI2TVsjrl9JkBvXsa6tlCKYuBwVtGe0IjjaXsMlohF2yzGh1V/MuB55ZnHXBpcTsaB8/I8uNXYkmpJNSScySczWuJWZq1uveb7QONbtnsLGinJFmgcM8QXSBzzhtvVWsIgtZ1boorNM+gZLEbsTnHJkkRcQ2poLzKUJFQRl4NnbgervW8jKMccsN+VBVb+OiWY6TsjmzSNcLrg4gtJFQRmM9iwZDzsst46OlfR+3LD9PnJzJjLh+YxMv/6q/NeDc52eS52iNaieNbVB9VCcMWu2j8Tsc1wGHh/UPNfS6Y0dq7JYHk11scjqZUpI5oHYAT0uK8As9di18sRvGayq2E0OWR2jzWbYuHaPNdAbgeHis2NXLy1qhiPR/UPNXhjNRlt2jdxU6tWjZjw8ir5TWBiNNnaPNZmP1ULdzVSinldZgLErpYuZyzKwIoqiipC9Kxjkjr7yvNXp2PmDz6StU+2Pk+mr24dqOHcO5XAqO3aOpHt7t43Ltjz6wLVIb67lYM9VCu1ufVtC1FdluLMSzLiV9r7BQ/YtLHfCxo+ESPPcF8jdNRxO0HcvuPYQUsVrB/iOtDcxQ3LG59Fa161NuPgBH69ZLVrcFNOGzaNy1jbh2bf3WJr03jF7Oj5Koj9UXS5p+f4h5qpjwPmPNdPDHpzuZh17uhfQ2pn0iyxObjLZ4mRSNpi6Kn1UoG27W4dwub14srKN6943LrsFudC9sjKVAGBIIcC0BzHDaCKgjcStfFXNLbLhe31RYgYHgvc01YWtuSw1MMuLRWpjcKF8Lidra4HaC044rx7ndvHQtWjWqzxldQt9cFoQfRCgNwHmFziOtavZxnXowXv6AsbZJAZMYYQJpjTNjSKR9JkfdjA/MTsK8awWZ8j2xxtL5HuDWMaRVzjs4bycAKk4L6PSLmxxCzROD2g35ZQ4UmlAIvAn+EwVawbal2blqI/DFpx5WnpTLaJnuxc95cT0uNThuxyXmubS9w8V6VraTI402j7w6FwTNoHnDIfeHmsXp+pK7FcfXe2ENNH6KpshoeuOJ/8Af818Xc9UX3/tuz7HZ2j+E9kdK0p9isZyr0r4UsPjzgl6/R62ZZhuB4LONuP7Lra00PD8Q88c1mGY/uPNIousi3ggZjT10rpMR9EKrm0OztG5JonpyvbgsaLscz1UeawLPVQsTVqJYsbmuR+ZXcBmuB+ZXKzrVFERQstJC77M7k+t64KrpgdgPW1Wv2zaOO5jvFWkOXAdywjcrSOy6uGxd4cPPVhktY8viHhmsA5etobQ8lpDrjo2BskbKyOLA+SWojiZRpq43XHGgFMTiF0ryemOIDlD3l9t7E1+jRD+ZaLeMs6aOA7yvinNLXhpwIeQQdlDiO9fbeyfJbopv8y0W89seq8KLdc7/v8A5J+HxFMDTfuSPZxGxHc3r7gFm11KYE4ijRmTsAA2k7FPk/yKdh6di0dLO5whbeu3S5xc2Nrb5o0FzyAXONQGjE3TuK55onNvNcCHNN0gjIitQar0vaR4ha2xNOERJmcMQ+0OA1pB2hmETfccdqtp12uihtWbpBq5T/3YaBzj0vYY3/EVYSYx40o5PX3ghZHIcPBaS1LTRpN2hcQCQK1xcRljhjuXPsHrYkT9tRHHtaFtjRehmP1EtA40rq3DmTtG8VII2hxG5cOk7C+GR8bxi3bmCDSjmnaCKEHcQuVjq9i96x/a4dUcZ4mEwn+ZG3F0HS5tC5vQXDcrpmdfPyZ+tyi9yanKlapPmRw254Be7oFogiFtkAJaSyyxuFQ+VtC6dwPOZFgdznlorySuUW/VLfM1s6P6DEWf8ZM0CSudmifT6gbpZBS/ta3k5ly5A7kg+HYvOdK55e9xLnE1JJqSSakk7Tmuq9h+/H12LdYxi8a6ZxyzwGNOC4bWORJwPj67V7E+ipBF9INy65kb7t+sjWyf7t72fdDrpIxOBGVaLyTHfBb+Itb1ucRT5lWcm2pD7n26H1Mw/BbA3L/w4W/2L4SmPZsX3Htg+8zSNPu6QZ845W/2L4d+Z6vXQrMcZ/K8YwPALd2hZxGJjGRGW6wG80vuE8mQxhxe1h2OIAOG8LTQVibPMGSYRAGSZ34Yo8ZKdJwYPzParu9oT9ONqeBRz6yMxoYnVa+LDZq+SB0ArES1Ecee4Yj5YI7nft5rt07ZNRaJIswx5aDvA5pz2ih615xkBdmNtMersrVbtjMKu9YevQXO5dBd4rmkOS5WaiOqnb69fsuB+Z4rueVwPzK81naqESiLDoFbxFYK7CrCS7rM0E4vu9N0up816kdhsuF+2vaaDAWVztgp/EXgtctJHYjg3uC6xMYxj6BujrH/AM8//KO/+y1t08MdlZBZ5ZJHfSDO6QxakA6tjY2tF91SKONfzYL5tpw9BaNdQdfgtxMamPsLNarLa7ZEJLPKySedodI2ejA57gC4R6rCrzlXau3RLzFJoFrgQdY8n/22uVvcvirPMWSRPbgWSNcD0tc0j5hfQaU9oWy2qwzNZqWRPjoy9fIDJy9zi6grjeOWGC6Vn7lmY+oc9j0awxzSWh8kcUcohAjY175JHB7iOW4Boa1tT74W2ijYoZoptdaZBHIyQQmzxtLywhzWmQTkNaSBU3CaVXR7aw6iFsQwv2u3TEdAlbDGeH1T6da+SacB7yxe2z0rDptUpe97nGpc4uPSScfmV7GjzfsVpjxJZJZ52tGJJN6F4AGZJdDhtwXzjn5rs0fpGSAl0Mjo30u32OLHUOYqCDs+SvvbL54+j0pbZbDHHZYJHRyMOstDo3EXpnDGMkGjmxtDY6HCofhiuOU2a1ASOmFklOEjdU+SN5/ms1Y5FdraYHLNeBJIS2pNTerU9/esnOwWfWcWK4+gGibN/wBRj/y8/ktYdGwNIc3SLQQQ5rhZ56tIcC1wNMwadi+Za5aB2B6la2j+5/BkvT9qbRHJaZHxYtcGcq7q7ztW0SPDKm4HPDnXdgcvTtAgtMVmra2QaqCOHVPhlddLee4GMFpvvJdXOrl8rM/Hs7lcOwHBSsx6M494aKs1D/tGOmFaWefo/KtDoyzUp/iDeIssx76UXz0Z5Lvh70vrUWj8ft/BMS+xt+mIza7Q6691mfE2C4CI3XGNjDHCocGuBja4YHamhrFBK5joBMCy12FjhK9klWyyvFRciZSha3OvOXysj8T7o7hvXtexmmW2aVzntMjSYXXWm6b8UrZInEkHAOGO2hNFfWzkMRXHr26e/HpY4n7TZ5B1vtLfELy5NERNDHT2vVPkjZMIxA6W62QVjvPDxyi266gGF4KdEh08ekoWc+RkJaN5bao2gf66Lm9tZ2m32gM5rH6puzkxARN6qMW/kt3P7+ErDtEkEFnnZFOZ5J9U1zhC6FrI43F5FXklxc65gBhc3r5uQYkeWKmJ/Oyy8/XWuZ78fmue5DUV6+3k0Y62myzG8ITGG2qWhpF9HAbI8kCgc+IMLRmXPAXNP7UvklLXtvWUkNbZsLsTGgBjIf5bmtpRzcyKnMr5o2l1LoJDTQltTQ0yJG0qjH8vtVm3dSK/h7U+jrNiWW0U2NdZ5bw6HXRdrwK8i1RNaeTIH9IaR3rnDlm8rE2hqKrPK43Zrdz1guFnSIwUJVFnVFYKqkILLV7svdb+kLEBaSDEe639IV0WDla/h1+Syodx7FJB3HsK1Fkx0B9LnHxWheKxA7Dj/Wa8MFz3TRmB27DvR1atwOHR08FqtkmHpad0tLaXX53l7hyAaBtGtyADQAB5krga/Dr8ComB3HM7DtVQDdyPO3dCXt0rHFXOV2vwKxuHcexWDTTI9hWfS41e7kfF4KjihBu5HPd0Khadx7Cp6XE38Vqx3JPV3rAtO4q8bTddgdmQV9GIkcr3sAsXMO49isWmgwOW5IsmNo3ch/w95VbyRsNx+B+7sO8rMA7j2FT0suiSTqwWthfj1t+TlxkO3HsK2sgNTgctx6FuLdZzj1NC6alsz5ZYSBJgGuLQ6lXc4BwIqMCDsIBXmzS1cSa1Oe0mu0lZxV5WBxpsO9Zyg1yPYVq19hIq6I3873fELnc/FaRtPKwPNOw7wucxncexc5s1jpvqYZOUOvuKwLTuPZ+yvZwbwwO3Z0FWbGBeqOcq4jYjutZ1UuKyKsVVQESiKAiIgLSR3c35ALNCUEpVQiDVx5LetVJxUE4DrVVRo9yk834vBZFXBwp0pMitUUIoNa8nr8FnVKqEBaNOB6lmFIKAoqiINozyH/DQdexZVUIipqtYXc7h5LFXjNK8FUTGVVxxUBQg1hPO9094WavGc+HiFmoJBWln5w6+4rJXhNCPWwoK1S8lFCBVCiFAUKyhXAoiFKqAlURAREQERKIAREQEREBEoiAgREBKIlUEqKKVCBRERACIlUEt8FCJRAQIiAiIgIiICIiAiIgIiICFECAUREBFKhARAiAgREAlERARKogIERACIiAgKVRAohRCgIgRAREQCiIgVRFCCf3QIiAgyUIqJCBEUAqCiKkBQIiglQfXzRFVSEUIoJRQiIIERUAjkRQSoCIgKQoRUSUCIpIIFCIJOaj9kRBIQeKIqIREU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1278" name="AutoShape 14" descr="data:image/jpeg;base64,/9j/4AAQSkZJRgABAQAAAQABAAD/2wCEAAkGBxQSEhQUEhQWFBQXFxcVGBQXGBwUFxccFxcXHBcUFxgYHSggGBwlHBwYITEhJSkrLi4uFx8zODMsNygtLisBCgoKDg0OGhAQGiwkHCQsLCwsLCwsLCwsLCwsLCwsLCwsLCwsLCwsLCwsLCwsLCwsLCwsLCwsLCwsLCwsLCwsLP/AABEIAMIBAwMBIgACEQEDEQH/xAAbAAEAAwEBAQEAAAAAAAAAAAAAAQIDBAUGB//EAEYQAAEDAQQFCQQIBAMJAAAAAAEAAgMRBBIhMQUTQVFxIjJhgZGxwdHwBnKCoRQjJEJSYrLhQ1OSwhWUoiUzRFRVY2SD0//EABgBAQEBAQEAAAAAAAAAAAAAAAABAgME/8QAIxEBAAMBAQACAQQDAAAAAAAAAAECESESAzFBIsHR8DKBsf/aAAwDAQACEQMRAD8A/FKoiBAqhREBESqAiFEBCiICFEQECIgVRAUQEQogIiICIiAQiIUCqIiAgSiICIiAlUoiCEUqEElAhQICIhQEKIgURKIgIlVNEEIilBCK1FUICIpoghEKIJUKQFAQKIikIICIlEBFIUICIgQERQEElEQoJqoSqICIiArEeHzUNFVo+I1GGxv6QgyKLQwu3FNS7cUFXNwHWqlbuhdQYb1TUO3IrNafd6/BNS7cVfUm7kc/BEYJVaCF25BA7cgU5PX4LNdOpddy2+CpqXbkVkrMGB6vFXMDtxV2QOo7knZ3qo5ipWhs7vwlNQ7cgRt5Ljw71muqOB1x+H4e8rLUO3IrFXiFa8CrGB25XhhdjgeafBQc6Baah24pqHbkREe3h4hUK6IoHcrA8094WepduKDNWYKlX1LtxV4YXXhhv7ig50WhhO5ULUEIERBIKJVEEJRFdoVFVeYYj3W/pCktVnjLg39ITDWKii0DUuoJfzW9feqBufatHjkt6+9WhZVr+gA/NWI0lgr05PxeCi6tA3k/F4KKxAQK91QAoi55nxeCqWK33evwWjm4DgFqI01gWrSMC674e9CAFowYO6kNcxCktWlEc1BaIch/FneVjcXREOQ/4e8qGsSIJlzvGKvEOd7pWk7OUeKrG3nYbD3hJjpDNzclRdUkfJYd4PeVgGpMYatD973T3hZlbRt53unvWZaoK0Wln5w6+4qt1aQDlDr7igyooorXVFEEUUFXAVVBCJVFVF0xNwHrauYLuszeSMd/eUqzb6V1XqoVnxnDLJu0fhHStHNUvb3DuC35c/TnMXD+oeajVHo7W+a1LFF1PLUWVdEaNy27W+a6bFDVk2WDG7W/iHSsSzAda932b0brYNIPqfqoGOphiXStbj1Vy6Fv4oj11Znj53VHo7R5rUQ8nZnvbu4qKLUMN316C5zVdYGI9HaPNUbFXaO0ea6Lm/oWbW5p5TUXOTsz3jdxX0Nh0bDHEy02tpe14+oszXasyhmDpZX1qyEOBaA3lOINKAVPgSNo00zr4L6f2uH17Gg1Yyz2ZseIpc+jxFtOJJPFxXT46bLNrZDlk0+4cyy2FjR90WeGTDcXSXnk/FVWifZrTUOZHZJjlJGfs7jsEkd52q95uAri3Cq8eRio0YHqWpriROrW2wSQvdHI269ubSRXHKlDjXAgitQRSq9r/CYbIPtrTLaDiLI2TVsjrl9JkBvXsa6tlCKYuBwVtGe0IjjaXsMlohF2yzGh1V/MuB55ZnHXBpcTsaB8/I8uNXYkmpJNSScySczWuJWZq1uveb7QONbtnsLGinJFmgcM8QXSBzzhtvVWsIgtZ1boorNM+gZLEbsTnHJkkRcQ2poLzKUJFQRl4NnbgervW8jKMccsN+VBVb+OiWY6TsjmzSNcLrg4gtJFQRmM9iwZDzsst46OlfR+3LD9PnJzJjLh+YxMv/6q/NeDc52eS52iNaieNbVB9VCcMWu2j8Tsc1wGHh/UPNfS6Y0dq7JYHk11scjqZUpI5oHYAT0uK8As9di18sRvGayq2E0OWR2jzWbYuHaPNdAbgeHis2NXLy1qhiPR/UPNXhjNRlt2jdxU6tWjZjw8ir5TWBiNNnaPNZmP1ULdzVSinldZgLErpYuZyzKwIoqiipC9Kxjkjr7yvNXp2PmDz6StU+2Pk+mr24dqOHcO5XAqO3aOpHt7t43Ltjz6wLVIb67lYM9VCu1ufVtC1FdluLMSzLiV9r7BQ/YtLHfCxo+ESPPcF8jdNRxO0HcvuPYQUsVrB/iOtDcxQ3LG59Fa161NuPgBH69ZLVrcFNOGzaNy1jbh2bf3WJr03jF7Oj5Koj9UXS5p+f4h5qpjwPmPNdPDHpzuZh17uhfQ2pn0iyxObjLZ4mRSNpi6Kn1UoG27W4dwub14srKN6943LrsFudC9sjKVAGBIIcC0BzHDaCKgjcStfFXNLbLhe31RYgYHgvc01YWtuSw1MMuLRWpjcKF8Lidra4HaC044rx7ndvHQtWjWqzxldQt9cFoQfRCgNwHmFziOtavZxnXowXv6AsbZJAZMYYQJpjTNjSKR9JkfdjA/MTsK8awWZ8j2xxtL5HuDWMaRVzjs4bycAKk4L6PSLmxxCzROD2g35ZQ4UmlAIvAn+EwVawbal2blqI/DFpx5WnpTLaJnuxc95cT0uNThuxyXmubS9w8V6VraTI402j7w6FwTNoHnDIfeHmsXp+pK7FcfXe2ENNH6KpshoeuOJ/8Af818Xc9UX3/tuz7HZ2j+E9kdK0p9isZyr0r4UsPjzgl6/R62ZZhuB4LONuP7Lra00PD8Q88c1mGY/uPNIousi3ggZjT10rpMR9EKrm0OztG5JonpyvbgsaLscz1UeawLPVQsTVqJYsbmuR+ZXcBmuB+ZXKzrVFERQstJC77M7k+t64KrpgdgPW1Wv2zaOO5jvFWkOXAdywjcrSOy6uGxd4cPPVhktY8viHhmsA5etobQ8lpDrjo2BskbKyOLA+SWojiZRpq43XHGgFMTiF0ryemOIDlD3l9t7E1+jRD+ZaLeMs6aOA7yvinNLXhpwIeQQdlDiO9fbeyfJbopv8y0W89seq8KLdc7/v8A5J+HxFMDTfuSPZxGxHc3r7gFm11KYE4ijRmTsAA2k7FPk/yKdh6di0dLO5whbeu3S5xc2Nrb5o0FzyAXONQGjE3TuK55onNvNcCHNN0gjIitQar0vaR4ha2xNOERJmcMQ+0OA1pB2hmETfccdqtp12uihtWbpBq5T/3YaBzj0vYY3/EVYSYx40o5PX3ghZHIcPBaS1LTRpN2hcQCQK1xcRljhjuXPsHrYkT9tRHHtaFtjRehmP1EtA40rq3DmTtG8VII2hxG5cOk7C+GR8bxi3bmCDSjmnaCKEHcQuVjq9i96x/a4dUcZ4mEwn+ZG3F0HS5tC5vQXDcrpmdfPyZ+tyi9yanKlapPmRw254Be7oFogiFtkAJaSyyxuFQ+VtC6dwPOZFgdznlorySuUW/VLfM1s6P6DEWf8ZM0CSudmifT6gbpZBS/ta3k5ly5A7kg+HYvOdK55e9xLnE1JJqSSakk7Tmuq9h+/H12LdYxi8a6ZxyzwGNOC4bWORJwPj67V7E+ipBF9INy65kb7t+sjWyf7t72fdDrpIxOBGVaLyTHfBb+Itb1ucRT5lWcm2pD7n26H1Mw/BbA3L/w4W/2L4SmPZsX3Htg+8zSNPu6QZ845W/2L4d+Z6vXQrMcZ/K8YwPALd2hZxGJjGRGW6wG80vuE8mQxhxe1h2OIAOG8LTQVibPMGSYRAGSZ34Yo8ZKdJwYPzParu9oT9ONqeBRz6yMxoYnVa+LDZq+SB0ArES1Ecee4Yj5YI7nft5rt07ZNRaJIswx5aDvA5pz2ih615xkBdmNtMersrVbtjMKu9YevQXO5dBd4rmkOS5WaiOqnb69fsuB+Z4rueVwPzK81naqESiLDoFbxFYK7CrCS7rM0E4vu9N0up816kdhsuF+2vaaDAWVztgp/EXgtctJHYjg3uC6xMYxj6BujrH/AM8//KO/+y1t08MdlZBZ5ZJHfSDO6QxakA6tjY2tF91SKONfzYL5tpw9BaNdQdfgtxMamPsLNarLa7ZEJLPKySedodI2ejA57gC4R6rCrzlXau3RLzFJoFrgQdY8n/22uVvcvirPMWSRPbgWSNcD0tc0j5hfQaU9oWy2qwzNZqWRPjoy9fIDJy9zi6grjeOWGC6Vn7lmY+oc9j0awxzSWh8kcUcohAjY175JHB7iOW4Boa1tT74W2ijYoZoptdaZBHIyQQmzxtLywhzWmQTkNaSBU3CaVXR7aw6iFsQwv2u3TEdAlbDGeH1T6da+SacB7yxe2z0rDptUpe97nGpc4uPSScfmV7GjzfsVpjxJZJZ52tGJJN6F4AGZJdDhtwXzjn5rs0fpGSAl0Mjo30u32OLHUOYqCDs+SvvbL54+j0pbZbDHHZYJHRyMOstDo3EXpnDGMkGjmxtDY6HCofhiuOU2a1ASOmFklOEjdU+SN5/ms1Y5FdraYHLNeBJIS2pNTerU9/esnOwWfWcWK4+gGibN/wBRj/y8/ktYdGwNIc3SLQQQ5rhZ56tIcC1wNMwadi+Za5aB2B6la2j+5/BkvT9qbRHJaZHxYtcGcq7q7ztW0SPDKm4HPDnXdgcvTtAgtMVmra2QaqCOHVPhlddLee4GMFpvvJdXOrl8rM/Hs7lcOwHBSsx6M494aKs1D/tGOmFaWefo/KtDoyzUp/iDeIssx76UXz0Z5Lvh70vrUWj8ft/BMS+xt+mIza7Q6691mfE2C4CI3XGNjDHCocGuBja4YHamhrFBK5joBMCy12FjhK9klWyyvFRciZSha3OvOXysj8T7o7hvXtexmmW2aVzntMjSYXXWm6b8UrZInEkHAOGO2hNFfWzkMRXHr26e/HpY4n7TZ5B1vtLfELy5NERNDHT2vVPkjZMIxA6W62QVjvPDxyi266gGF4KdEh08ekoWc+RkJaN5bao2gf66Lm9tZ2m32gM5rH6puzkxARN6qMW/kt3P7+ErDtEkEFnnZFOZ5J9U1zhC6FrI43F5FXklxc65gBhc3r5uQYkeWKmJ/Oyy8/XWuZ78fmue5DUV6+3k0Y62myzG8ITGG2qWhpF9HAbI8kCgc+IMLRmXPAXNP7UvklLXtvWUkNbZsLsTGgBjIf5bmtpRzcyKnMr5o2l1LoJDTQltTQ0yJG0qjH8vtVm3dSK/h7U+jrNiWW0U2NdZ5bw6HXRdrwK8i1RNaeTIH9IaR3rnDlm8rE2hqKrPK43Zrdz1guFnSIwUJVFnVFYKqkILLV7svdb+kLEBaSDEe639IV0WDla/h1+Syodx7FJB3HsK1Fkx0B9LnHxWheKxA7Dj/Wa8MFz3TRmB27DvR1atwOHR08FqtkmHpad0tLaXX53l7hyAaBtGtyADQAB5krga/Dr8ComB3HM7DtVQDdyPO3dCXt0rHFXOV2vwKxuHcexWDTTI9hWfS41e7kfF4KjihBu5HPd0Khadx7Cp6XE38Vqx3JPV3rAtO4q8bTddgdmQV9GIkcr3sAsXMO49isWmgwOW5IsmNo3ch/w95VbyRsNx+B+7sO8rMA7j2FT0suiSTqwWthfj1t+TlxkO3HsK2sgNTgctx6FuLdZzj1NC6alsz5ZYSBJgGuLQ6lXc4BwIqMCDsIBXmzS1cSa1Oe0mu0lZxV5WBxpsO9Zyg1yPYVq19hIq6I3873fELnc/FaRtPKwPNOw7wucxncexc5s1jpvqYZOUOvuKwLTuPZ+yvZwbwwO3Z0FWbGBeqOcq4jYjutZ1UuKyKsVVQESiKAiIgLSR3c35ALNCUEpVQiDVx5LetVJxUE4DrVVRo9yk834vBZFXBwp0pMitUUIoNa8nr8FnVKqEBaNOB6lmFIKAoqiINozyH/DQdexZVUIipqtYXc7h5LFXjNK8FUTGVVxxUBQg1hPO9094WavGc+HiFmoJBWln5w6+4rJXhNCPWwoK1S8lFCBVCiFAUKyhXAoiFKqAlURAREQERKIAREQEREBEoiAgREBKIlUEqKKVCBRERACIlUEt8FCJRAQIiAiIgIiICIiAiIgIiICFECAUREBFKhARAiAgREAlERARKogIERACIiAgKVRAohRCgIgRAREQCiIgVRFCCf3QIiAgyUIqJCBEUAqCiKkBQIiglQfXzRFVSEUIoJRQiIIERUAjkRQSoCIgKQoRUSUCIpIIFCIJOaj9kRBIQeKIqIREU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4" name="Picture 13" descr="1.jpg"/>
          <p:cNvPicPr>
            <a:picLocks noChangeAspect="1"/>
          </p:cNvPicPr>
          <p:nvPr/>
        </p:nvPicPr>
        <p:blipFill>
          <a:blip r:embed="rId3" cstate="print"/>
          <a:stretch>
            <a:fillRect/>
          </a:stretch>
        </p:blipFill>
        <p:spPr>
          <a:xfrm>
            <a:off x="0" y="3962400"/>
            <a:ext cx="3352800" cy="2183190"/>
          </a:xfrm>
          <a:prstGeom prst="rect">
            <a:avLst/>
          </a:prstGeom>
        </p:spPr>
      </p:pic>
      <p:pic>
        <p:nvPicPr>
          <p:cNvPr id="16" name="Picture 15" descr="3.jpg"/>
          <p:cNvPicPr>
            <a:picLocks noChangeAspect="1"/>
          </p:cNvPicPr>
          <p:nvPr/>
        </p:nvPicPr>
        <p:blipFill>
          <a:blip r:embed="rId4" cstate="print"/>
          <a:stretch>
            <a:fillRect/>
          </a:stretch>
        </p:blipFill>
        <p:spPr>
          <a:xfrm>
            <a:off x="5715000" y="3962400"/>
            <a:ext cx="3429000" cy="2137100"/>
          </a:xfrm>
          <a:prstGeom prst="rect">
            <a:avLst/>
          </a:prstGeom>
        </p:spPr>
      </p:pic>
      <p:sp>
        <p:nvSpPr>
          <p:cNvPr id="18" name="Rectangle 17"/>
          <p:cNvSpPr/>
          <p:nvPr/>
        </p:nvSpPr>
        <p:spPr>
          <a:xfrm>
            <a:off x="1136415" y="838200"/>
            <a:ext cx="6931706"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OSTENTATION (RIYA)</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9" name="Rectangle 18"/>
          <p:cNvSpPr/>
          <p:nvPr/>
        </p:nvSpPr>
        <p:spPr>
          <a:xfrm>
            <a:off x="1828800" y="2590800"/>
            <a:ext cx="5412059"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BY ARSH KAISER</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6629400" cy="1399032"/>
          </a:xfrm>
        </p:spPr>
        <p:txBody>
          <a:bodyPr>
            <a:noAutofit/>
          </a:bodyPr>
          <a:lstStyle/>
          <a:p>
            <a:pPr algn="ctr"/>
            <a:r>
              <a:rPr lang="en-US" sz="4400" b="1" dirty="0" smtClean="0"/>
              <a:t>WHAT IS</a:t>
            </a:r>
            <a:br>
              <a:rPr lang="en-US" sz="4400" b="1" dirty="0" smtClean="0"/>
            </a:br>
            <a:r>
              <a:rPr lang="en-US" sz="4400" b="1" dirty="0" smtClean="0"/>
              <a:t>OSTENTATION (RIYA)?</a:t>
            </a:r>
            <a:endParaRPr lang="en-US" sz="4400" b="1" dirty="0"/>
          </a:p>
        </p:txBody>
      </p:sp>
      <p:sp>
        <p:nvSpPr>
          <p:cNvPr id="3" name="Content Placeholder 2"/>
          <p:cNvSpPr>
            <a:spLocks noGrp="1"/>
          </p:cNvSpPr>
          <p:nvPr>
            <p:ph idx="1"/>
          </p:nvPr>
        </p:nvSpPr>
        <p:spPr>
          <a:xfrm>
            <a:off x="457200" y="1774792"/>
            <a:ext cx="8229600" cy="5083208"/>
          </a:xfrm>
        </p:spPr>
        <p:txBody>
          <a:bodyPr>
            <a:normAutofit/>
          </a:bodyPr>
          <a:lstStyle/>
          <a:p>
            <a:r>
              <a:rPr lang="en-US" sz="4000" dirty="0" smtClean="0"/>
              <a:t>Ostentation, or Riya, is when a person performs acts of worship merely to obtain a place in the hearts of others.</a:t>
            </a:r>
          </a:p>
          <a:p>
            <a:r>
              <a:rPr lang="en-US" sz="4000" dirty="0" smtClean="0"/>
              <a:t>The Prophet Muhammed (S) referred to this behavior as a “lesser idolatry”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399032"/>
          </a:xfrm>
        </p:spPr>
        <p:txBody>
          <a:bodyPr>
            <a:normAutofit/>
          </a:bodyPr>
          <a:lstStyle/>
          <a:p>
            <a:pPr algn="ctr"/>
            <a:r>
              <a:rPr lang="en-US" sz="6600" b="1" dirty="0" smtClean="0">
                <a:effectLst>
                  <a:outerShdw blurRad="38100" dist="38100" dir="2700000" algn="tl">
                    <a:srgbClr val="000000">
                      <a:alpha val="43137"/>
                    </a:srgbClr>
                  </a:outerShdw>
                </a:effectLst>
              </a:rPr>
              <a:t>HADITH</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382000" cy="4854608"/>
          </a:xfrm>
        </p:spPr>
        <p:txBody>
          <a:bodyPr>
            <a:normAutofit/>
          </a:bodyPr>
          <a:lstStyle/>
          <a:p>
            <a:r>
              <a:rPr lang="en-US" sz="2800" dirty="0" smtClean="0"/>
              <a:t>The Prophet Muhammed (S) said,” I do not fear that you will worship the sun, the stars, or the moon, but I fear you worshipping other than Allah (SWT) through Ostentation.”</a:t>
            </a:r>
          </a:p>
          <a:p>
            <a:r>
              <a:rPr lang="en-US" sz="2800" dirty="0" smtClean="0"/>
              <a:t>The Prophet Muhammed (S) said,” Of the seven types of people who will be shaded on the day of resurrection…… includes the man who gives in charity and hides it, such that his left hand does not know what his right hand gives in charity…”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pPr algn="ctr"/>
            <a:r>
              <a:rPr lang="en-US" b="1" dirty="0" smtClean="0"/>
              <a:t>DISEASE OF A </a:t>
            </a:r>
            <a:br>
              <a:rPr lang="en-US" b="1" dirty="0" smtClean="0"/>
            </a:br>
            <a:r>
              <a:rPr lang="en-US" b="1" dirty="0" smtClean="0"/>
              <a:t>HYPOTONIC HEART</a:t>
            </a:r>
            <a:endParaRPr lang="en-US" b="1" dirty="0"/>
          </a:p>
        </p:txBody>
      </p:sp>
      <p:sp>
        <p:nvSpPr>
          <p:cNvPr id="3" name="Content Placeholder 2"/>
          <p:cNvSpPr>
            <a:spLocks noGrp="1"/>
          </p:cNvSpPr>
          <p:nvPr>
            <p:ph idx="1"/>
          </p:nvPr>
        </p:nvSpPr>
        <p:spPr>
          <a:xfrm>
            <a:off x="0" y="1447800"/>
            <a:ext cx="9144000" cy="3352800"/>
          </a:xfrm>
        </p:spPr>
        <p:txBody>
          <a:bodyPr>
            <a:normAutofit fontScale="92500" lnSpcReduction="10000"/>
          </a:bodyPr>
          <a:lstStyle/>
          <a:p>
            <a:r>
              <a:rPr lang="en-US" dirty="0" smtClean="0"/>
              <a:t>When a person commits </a:t>
            </a:r>
            <a:r>
              <a:rPr lang="en-US" dirty="0" err="1" smtClean="0"/>
              <a:t>riya</a:t>
            </a:r>
            <a:r>
              <a:rPr lang="en-US" dirty="0" smtClean="0"/>
              <a:t> continuously, that person’s heart represents a hypotonic heart, because that person is committing a form of Shirk, which is the one sin that Allah (SWT) will not erase from your record. It represents a hypotonic heart because a hypotonic heart is a heart that has already burst, so it is physically beyond repair.</a:t>
            </a:r>
            <a:endParaRPr lang="en-US" dirty="0"/>
          </a:p>
        </p:txBody>
      </p:sp>
      <p:pic>
        <p:nvPicPr>
          <p:cNvPr id="1028" name="Picture 4" descr="https://encrypted-tbn1.gstatic.com/images?q=tbn:ANd9GcRxpHIkjRN8zQzIn7TQ9DQhLAJ9ccJ4UK7y_zyCuVu218PoDNwZ"/>
          <p:cNvPicPr>
            <a:picLocks noChangeAspect="1" noChangeArrowheads="1"/>
          </p:cNvPicPr>
          <p:nvPr/>
        </p:nvPicPr>
        <p:blipFill>
          <a:blip r:embed="rId2" cstate="print"/>
          <a:srcRect/>
          <a:stretch>
            <a:fillRect/>
          </a:stretch>
        </p:blipFill>
        <p:spPr bwMode="auto">
          <a:xfrm>
            <a:off x="1752600" y="4572000"/>
            <a:ext cx="2295525" cy="2137892"/>
          </a:xfrm>
          <a:prstGeom prst="rect">
            <a:avLst/>
          </a:prstGeom>
          <a:noFill/>
        </p:spPr>
      </p:pic>
      <p:pic>
        <p:nvPicPr>
          <p:cNvPr id="1030" name="Picture 6" descr="https://encrypted-tbn1.gstatic.com/images?q=tbn:ANd9GcSZLWHsOqdvrSdRBqLiPAsoSUqcmqWr8pKr4H3aWLwggrIMbXAcxA"/>
          <p:cNvPicPr>
            <a:picLocks noChangeAspect="1" noChangeArrowheads="1"/>
          </p:cNvPicPr>
          <p:nvPr/>
        </p:nvPicPr>
        <p:blipFill>
          <a:blip r:embed="rId3" cstate="print"/>
          <a:srcRect/>
          <a:stretch>
            <a:fillRect/>
          </a:stretch>
        </p:blipFill>
        <p:spPr bwMode="auto">
          <a:xfrm>
            <a:off x="6477000" y="4572000"/>
            <a:ext cx="2301521" cy="2133600"/>
          </a:xfrm>
          <a:prstGeom prst="rect">
            <a:avLst/>
          </a:prstGeom>
          <a:noFill/>
        </p:spPr>
      </p:pic>
      <p:sp>
        <p:nvSpPr>
          <p:cNvPr id="7" name="Rectangle 6"/>
          <p:cNvSpPr/>
          <p:nvPr/>
        </p:nvSpPr>
        <p:spPr>
          <a:xfrm>
            <a:off x="4572000" y="4800600"/>
            <a:ext cx="1828800" cy="1569660"/>
          </a:xfrm>
          <a:prstGeom prst="rect">
            <a:avLst/>
          </a:prstGeom>
        </p:spPr>
        <p:txBody>
          <a:bodyPr wrap="square">
            <a:spAutoFit/>
          </a:bodyPr>
          <a:lstStyle/>
          <a:p>
            <a:r>
              <a:rPr lang="en-US" sz="9600" dirty="0" smtClean="0">
                <a:sym typeface="Wingdings"/>
              </a:rPr>
              <a:t></a:t>
            </a:r>
            <a:endParaRPr lang="en-US" sz="9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SEMI-PERMABLE MEMBRANE</a:t>
            </a:r>
            <a:endParaRPr lang="en-US" sz="6000" b="1" dirty="0"/>
          </a:p>
        </p:txBody>
      </p:sp>
      <p:sp>
        <p:nvSpPr>
          <p:cNvPr id="3" name="Content Placeholder 2"/>
          <p:cNvSpPr>
            <a:spLocks noGrp="1"/>
          </p:cNvSpPr>
          <p:nvPr>
            <p:ph idx="1"/>
          </p:nvPr>
        </p:nvSpPr>
        <p:spPr/>
        <p:txBody>
          <a:bodyPr>
            <a:normAutofit/>
          </a:bodyPr>
          <a:lstStyle/>
          <a:p>
            <a:r>
              <a:rPr lang="en-US" sz="3600" dirty="0" smtClean="0"/>
              <a:t>Ostentation, or Riya, relates to the semi-permeable membrane because it allows a person to perform good deeds only when others are close by or watching. In this way, it filters the person’s good deeds by only “letting them through” in public.</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448800" cy="1399032"/>
          </a:xfrm>
        </p:spPr>
        <p:txBody>
          <a:bodyPr>
            <a:noAutofit/>
          </a:bodyPr>
          <a:lstStyle/>
          <a:p>
            <a:pPr algn="ctr"/>
            <a:r>
              <a:rPr lang="en-US" sz="6000" b="1" dirty="0" smtClean="0"/>
              <a:t>CURE AND PREVENTION</a:t>
            </a:r>
            <a:endParaRPr lang="en-US" sz="6000" b="1" dirty="0"/>
          </a:p>
        </p:txBody>
      </p:sp>
      <p:sp>
        <p:nvSpPr>
          <p:cNvPr id="3" name="Content Placeholder 2"/>
          <p:cNvSpPr>
            <a:spLocks noGrp="1"/>
          </p:cNvSpPr>
          <p:nvPr>
            <p:ph idx="1"/>
          </p:nvPr>
        </p:nvSpPr>
        <p:spPr/>
        <p:txBody>
          <a:bodyPr>
            <a:normAutofit/>
          </a:bodyPr>
          <a:lstStyle/>
          <a:p>
            <a:r>
              <a:rPr lang="en-US" sz="2800" dirty="0" err="1" smtClean="0"/>
              <a:t>Hellen</a:t>
            </a:r>
            <a:r>
              <a:rPr lang="en-US" sz="2800" dirty="0" smtClean="0"/>
              <a:t> Keller once said,” There is no slave that didn’t have a king somewhere in his ancestry, and there is no king that didn’t have a slave somewhere in his ancestry.”</a:t>
            </a:r>
          </a:p>
          <a:p>
            <a:r>
              <a:rPr lang="en-US" sz="2800" smtClean="0"/>
              <a:t>Cures:</a:t>
            </a:r>
            <a:endParaRPr lang="en-US" sz="2800" dirty="0" smtClean="0"/>
          </a:p>
          <a:p>
            <a:pPr>
              <a:buNone/>
            </a:pPr>
            <a:r>
              <a:rPr lang="en-US" sz="2800" dirty="0" smtClean="0"/>
              <a:t>		- Reflecting upon the harm of ostentation</a:t>
            </a:r>
          </a:p>
          <a:p>
            <a:pPr>
              <a:buNone/>
            </a:pPr>
            <a:r>
              <a:rPr lang="en-US" sz="2800" dirty="0" smtClean="0"/>
              <a:t>		- Reciting </a:t>
            </a:r>
            <a:r>
              <a:rPr lang="en-US" sz="2800" dirty="0" err="1" smtClean="0"/>
              <a:t>Surah</a:t>
            </a:r>
            <a:r>
              <a:rPr lang="en-US" sz="2800" dirty="0" smtClean="0"/>
              <a:t> </a:t>
            </a:r>
            <a:r>
              <a:rPr lang="en-US" sz="2800" dirty="0" err="1" smtClean="0"/>
              <a:t>Ikhlaas</a:t>
            </a:r>
            <a:endParaRPr lang="en-US" sz="2800" dirty="0" smtClean="0"/>
          </a:p>
          <a:p>
            <a:pPr>
              <a:buNone/>
            </a:pPr>
            <a:r>
              <a:rPr lang="en-US" sz="2800" dirty="0" smtClean="0"/>
              <a:t>		- Reminding yourself of your many flaws 	  (humbling yourself)</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t>VIDEO</a:t>
            </a:r>
            <a:endParaRPr lang="en-US" sz="9600" b="1" dirty="0"/>
          </a:p>
        </p:txBody>
      </p:sp>
      <p:sp>
        <p:nvSpPr>
          <p:cNvPr id="3" name="Content Placeholder 2"/>
          <p:cNvSpPr>
            <a:spLocks noGrp="1"/>
          </p:cNvSpPr>
          <p:nvPr>
            <p:ph idx="1"/>
          </p:nvPr>
        </p:nvSpPr>
        <p:spPr/>
        <p:txBody>
          <a:bodyPr>
            <a:noAutofit/>
          </a:bodyPr>
          <a:lstStyle/>
          <a:p>
            <a:r>
              <a:rPr lang="en-US" sz="7200" dirty="0" smtClean="0">
                <a:hlinkClick r:id="rId2"/>
              </a:rPr>
              <a:t>http://www.youtube.com/watch?v=_0XWD3fgPYk</a:t>
            </a:r>
            <a:endParaRPr lang="en-US" sz="7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mona\AppData\Local\Microsoft\Windows\Temporary Internet Files\Content.IE5\RGWSGO6A\MC900434755[1].png"/>
          <p:cNvPicPr>
            <a:picLocks noChangeAspect="1" noChangeArrowheads="1"/>
          </p:cNvPicPr>
          <p:nvPr/>
        </p:nvPicPr>
        <p:blipFill>
          <a:blip r:embed="rId2" cstate="print"/>
          <a:srcRect/>
          <a:stretch>
            <a:fillRect/>
          </a:stretch>
        </p:blipFill>
        <p:spPr bwMode="auto">
          <a:xfrm>
            <a:off x="225425" y="3821113"/>
            <a:ext cx="2286000" cy="2286000"/>
          </a:xfrm>
          <a:prstGeom prst="rect">
            <a:avLst/>
          </a:prstGeom>
          <a:noFill/>
        </p:spPr>
      </p:pic>
      <p:pic>
        <p:nvPicPr>
          <p:cNvPr id="1029" name="Picture 5" descr="C:\Users\mona\AppData\Local\Microsoft\Windows\Temporary Internet Files\Content.IE5\K3SV7N85\MC900434918[1].png"/>
          <p:cNvPicPr>
            <a:picLocks noChangeAspect="1" noChangeArrowheads="1"/>
          </p:cNvPicPr>
          <p:nvPr/>
        </p:nvPicPr>
        <p:blipFill>
          <a:blip r:embed="rId3" cstate="print"/>
          <a:srcRect/>
          <a:stretch>
            <a:fillRect/>
          </a:stretch>
        </p:blipFill>
        <p:spPr bwMode="auto">
          <a:xfrm>
            <a:off x="1828800" y="2203450"/>
            <a:ext cx="2286000" cy="2286000"/>
          </a:xfrm>
          <a:prstGeom prst="rect">
            <a:avLst/>
          </a:prstGeom>
          <a:noFill/>
        </p:spPr>
      </p:pic>
      <p:pic>
        <p:nvPicPr>
          <p:cNvPr id="1030" name="Picture 6" descr="C:\Users\mona\AppData\Local\Microsoft\Windows\Temporary Internet Files\Content.IE5\1OAHCBRY\MC900434471[1].wmf"/>
          <p:cNvPicPr>
            <a:picLocks noChangeAspect="1" noChangeArrowheads="1"/>
          </p:cNvPicPr>
          <p:nvPr/>
        </p:nvPicPr>
        <p:blipFill>
          <a:blip r:embed="rId4" cstate="print"/>
          <a:srcRect/>
          <a:stretch>
            <a:fillRect/>
          </a:stretch>
        </p:blipFill>
        <p:spPr bwMode="auto">
          <a:xfrm>
            <a:off x="2074862" y="5854700"/>
            <a:ext cx="1822450" cy="1003300"/>
          </a:xfrm>
          <a:prstGeom prst="rect">
            <a:avLst/>
          </a:prstGeom>
          <a:noFill/>
        </p:spPr>
      </p:pic>
      <p:sp>
        <p:nvSpPr>
          <p:cNvPr id="7" name="Rectangle 6"/>
          <p:cNvSpPr/>
          <p:nvPr/>
        </p:nvSpPr>
        <p:spPr>
          <a:xfrm rot="2646791">
            <a:off x="420220" y="2893253"/>
            <a:ext cx="9781829" cy="923330"/>
          </a:xfrm>
          <a:prstGeom prst="rect">
            <a:avLst/>
          </a:prstGeom>
          <a:no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THANKS FOR WATCHING</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031" name="Picture 7" descr="C:\Users\mona\AppData\Local\Microsoft\Windows\Temporary Internet Files\Content.IE5\DYH9WZYP\MC900434469[1].wmf"/>
          <p:cNvPicPr>
            <a:picLocks noChangeAspect="1" noChangeArrowheads="1"/>
          </p:cNvPicPr>
          <p:nvPr/>
        </p:nvPicPr>
        <p:blipFill>
          <a:blip r:embed="rId5" cstate="print"/>
          <a:srcRect/>
          <a:stretch>
            <a:fillRect/>
          </a:stretch>
        </p:blipFill>
        <p:spPr bwMode="auto">
          <a:xfrm>
            <a:off x="6019800" y="609600"/>
            <a:ext cx="2481263" cy="137703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399032"/>
          </a:xfrm>
        </p:spPr>
        <p:txBody>
          <a:bodyPr>
            <a:normAutofit/>
          </a:bodyPr>
          <a:lstStyle/>
          <a:p>
            <a:pPr algn="ctr"/>
            <a:r>
              <a:rPr lang="en-US" sz="6000" b="1" dirty="0" smtClean="0"/>
              <a:t>BIBLIOGRAPHY</a:t>
            </a:r>
            <a:endParaRPr lang="en-US" sz="6000" b="1" dirty="0"/>
          </a:p>
        </p:txBody>
      </p:sp>
      <p:sp>
        <p:nvSpPr>
          <p:cNvPr id="3" name="Content Placeholder 2"/>
          <p:cNvSpPr>
            <a:spLocks noGrp="1"/>
          </p:cNvSpPr>
          <p:nvPr>
            <p:ph idx="1"/>
          </p:nvPr>
        </p:nvSpPr>
        <p:spPr>
          <a:xfrm>
            <a:off x="381000" y="990600"/>
            <a:ext cx="8229600" cy="5235608"/>
          </a:xfrm>
        </p:spPr>
        <p:txBody>
          <a:bodyPr>
            <a:noAutofit/>
          </a:bodyPr>
          <a:lstStyle/>
          <a:p>
            <a:r>
              <a:rPr lang="en-US" sz="2400" dirty="0" smtClean="0"/>
              <a:t>Salem, </a:t>
            </a:r>
            <a:r>
              <a:rPr lang="en-US" sz="2400" dirty="0" err="1" smtClean="0"/>
              <a:t>Tasnim</a:t>
            </a:r>
            <a:r>
              <a:rPr lang="en-US" sz="2400" dirty="0" smtClean="0"/>
              <a:t>. "</a:t>
            </a:r>
            <a:r>
              <a:rPr lang="en-US" sz="2400" dirty="0" err="1" smtClean="0"/>
              <a:t>LightuponLight</a:t>
            </a:r>
            <a:r>
              <a:rPr lang="en-US" sz="2400" dirty="0" smtClean="0"/>
              <a:t> - Pure Isotonic Heart Project." </a:t>
            </a:r>
            <a:r>
              <a:rPr lang="en-US" sz="2400" i="1" dirty="0" err="1" smtClean="0"/>
              <a:t>LightuponLight</a:t>
            </a:r>
            <a:r>
              <a:rPr lang="en-US" sz="2400" dirty="0" smtClean="0"/>
              <a:t>. </a:t>
            </a:r>
            <a:r>
              <a:rPr lang="en-US" sz="2400" dirty="0" err="1" smtClean="0"/>
              <a:t>Weebly</a:t>
            </a:r>
            <a:r>
              <a:rPr lang="en-US" sz="2400" dirty="0" smtClean="0"/>
              <a:t>, </a:t>
            </a:r>
            <a:r>
              <a:rPr lang="en-US" sz="2400" dirty="0" err="1" smtClean="0"/>
              <a:t>n.d</a:t>
            </a:r>
            <a:r>
              <a:rPr lang="en-US" sz="2400" dirty="0" smtClean="0"/>
              <a:t>. Web. 30 Apr. 2013. &lt;http://mstasnim.weebly.com/pure-isotonic-heart-project.html&gt;.</a:t>
            </a:r>
          </a:p>
          <a:p>
            <a:r>
              <a:rPr lang="en-US" sz="2400" dirty="0" smtClean="0"/>
              <a:t>(nmusba.wor..., </a:t>
            </a:r>
            <a:r>
              <a:rPr lang="en-US" sz="2400" dirty="0" err="1" smtClean="0"/>
              <a:t>AhleSunnah</a:t>
            </a:r>
            <a:r>
              <a:rPr lang="en-US" sz="2400" dirty="0" smtClean="0"/>
              <a:t>. "Purification of the Heart by </a:t>
            </a:r>
            <a:r>
              <a:rPr lang="en-US" sz="2400" dirty="0" err="1" smtClean="0"/>
              <a:t>Hamza</a:t>
            </a:r>
            <a:r>
              <a:rPr lang="en-US" sz="2400" dirty="0" smtClean="0"/>
              <a:t> Yusuf (Complete)." </a:t>
            </a:r>
            <a:r>
              <a:rPr lang="en-US" sz="2400" i="1" dirty="0" err="1" smtClean="0"/>
              <a:t>Scribd</a:t>
            </a:r>
            <a:r>
              <a:rPr lang="en-US" sz="2400" dirty="0" smtClean="0"/>
              <a:t>. </a:t>
            </a:r>
            <a:r>
              <a:rPr lang="en-US" sz="2400" dirty="0" err="1" smtClean="0"/>
              <a:t>Musba</a:t>
            </a:r>
            <a:r>
              <a:rPr lang="en-US" sz="2400" dirty="0" smtClean="0"/>
              <a:t> Word Press, </a:t>
            </a:r>
            <a:r>
              <a:rPr lang="en-US" sz="2400" dirty="0" err="1" smtClean="0"/>
              <a:t>n.d</a:t>
            </a:r>
            <a:r>
              <a:rPr lang="en-US" sz="2400" dirty="0" smtClean="0"/>
              <a:t>. Web. 30 Apr. 2013. &lt;http://www.scribd.com/doc/99907716/Purification-of-the-Heart-by-Hamza-Yusuf-Complete&gt;.</a:t>
            </a:r>
          </a:p>
          <a:p>
            <a:r>
              <a:rPr lang="en-US" sz="2400" dirty="0" smtClean="0"/>
              <a:t>"Are We Prepared? | Part 9: Riya (Ostentation) - Heart Therapy." </a:t>
            </a:r>
            <a:r>
              <a:rPr lang="en-US" sz="2400" i="1" dirty="0" smtClean="0"/>
              <a:t>Are We Prepared? | Part 9: Riya (Ostentation) - Heart Therapy</a:t>
            </a:r>
            <a:r>
              <a:rPr lang="en-US" sz="2400" dirty="0" smtClean="0"/>
              <a:t>. Al Bukhari and Al Muslim, </a:t>
            </a:r>
            <a:r>
              <a:rPr lang="en-US" sz="2400" dirty="0" err="1" smtClean="0"/>
              <a:t>n.d</a:t>
            </a:r>
            <a:r>
              <a:rPr lang="en-US" sz="2400" dirty="0" smtClean="0"/>
              <a:t>. Web. 30 Apr. 2013. &lt;http://areweprepared.ca/post/2010/12/17/Part-9-Riya-(Ostentation)-Heart-Therpay.aspx&gt;.</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1849</TotalTime>
  <Words>322</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Slide 1</vt:lpstr>
      <vt:lpstr>WHAT IS OSTENTATION (RIYA)?</vt:lpstr>
      <vt:lpstr>HADITH</vt:lpstr>
      <vt:lpstr>DISEASE OF A  HYPOTONIC HEART</vt:lpstr>
      <vt:lpstr>SEMI-PERMABLE MEMBRANE</vt:lpstr>
      <vt:lpstr>CURE AND PREVENTION</vt:lpstr>
      <vt:lpstr>VIDEO</vt:lpstr>
      <vt:lpstr>Slide 8</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mona</dc:creator>
  <cp:lastModifiedBy>mona</cp:lastModifiedBy>
  <cp:revision>49</cp:revision>
  <dcterms:created xsi:type="dcterms:W3CDTF">2013-04-28T19:37:56Z</dcterms:created>
  <dcterms:modified xsi:type="dcterms:W3CDTF">2013-05-01T02:09:20Z</dcterms:modified>
</cp:coreProperties>
</file>