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0"/>
  </p:notesMasterIdLst>
  <p:sldIdLst>
    <p:sldId id="256" r:id="rId2"/>
    <p:sldId id="259" r:id="rId3"/>
    <p:sldId id="260" r:id="rId4"/>
    <p:sldId id="257" r:id="rId5"/>
    <p:sldId id="264" r:id="rId6"/>
    <p:sldId id="261" r:id="rId7"/>
    <p:sldId id="263"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87" autoAdjust="0"/>
    <p:restoredTop sz="94624" autoAdjust="0"/>
  </p:normalViewPr>
  <p:slideViewPr>
    <p:cSldViewPr>
      <p:cViewPr varScale="1">
        <p:scale>
          <a:sx n="69" d="100"/>
          <a:sy n="69" d="100"/>
        </p:scale>
        <p:origin x="-141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E94519-C45E-43AF-9AA7-B5E218AD5F17}" type="datetimeFigureOut">
              <a:rPr lang="en-US" smtClean="0"/>
              <a:pPr/>
              <a:t>5/1/2013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55F373-8EA6-4BC8-9CF0-B43CC0FEC28B}"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55F373-8EA6-4BC8-9CF0-B43CC0FEC28B}"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55F373-8EA6-4BC8-9CF0-B43CC0FEC28B}" type="slidenum">
              <a:rPr lang="en-US" smtClean="0"/>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F0A6A614-C317-46D7-B75B-B21D054AB665}" type="datetimeFigureOut">
              <a:rPr lang="en-US" smtClean="0"/>
              <a:pPr/>
              <a:t>5/1/2013</a:t>
            </a:fld>
            <a:endParaRPr lang="en-US" dirty="0"/>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dirty="0"/>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FF170B1-98A2-405B-B0B2-196121A9ED6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A6A614-C317-46D7-B75B-B21D054AB665}" type="datetimeFigureOut">
              <a:rPr lang="en-US" smtClean="0"/>
              <a:pPr/>
              <a:t>5/1/2013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F170B1-98A2-405B-B0B2-196121A9ED6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A6A614-C317-46D7-B75B-B21D054AB665}" type="datetimeFigureOut">
              <a:rPr lang="en-US" smtClean="0"/>
              <a:pPr/>
              <a:t>5/1/2013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F170B1-98A2-405B-B0B2-196121A9ED6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F0A6A614-C317-46D7-B75B-B21D054AB665}" type="datetimeFigureOut">
              <a:rPr lang="en-US" smtClean="0"/>
              <a:pPr/>
              <a:t>5/1/2013</a:t>
            </a:fld>
            <a:endParaRPr lang="en-US" dirty="0"/>
          </a:p>
        </p:txBody>
      </p:sp>
      <p:sp>
        <p:nvSpPr>
          <p:cNvPr id="5" name="Footer Placeholder 4"/>
          <p:cNvSpPr>
            <a:spLocks noGrp="1"/>
          </p:cNvSpPr>
          <p:nvPr>
            <p:ph type="ftr" sz="quarter" idx="11"/>
          </p:nvPr>
        </p:nvSpPr>
        <p:spPr>
          <a:xfrm>
            <a:off x="457200" y="6480969"/>
            <a:ext cx="4260056" cy="300831"/>
          </a:xfrm>
        </p:spPr>
        <p:txBody>
          <a:bodyPr/>
          <a:lstStyle/>
          <a:p>
            <a:endParaRPr lang="en-US" dirty="0"/>
          </a:p>
        </p:txBody>
      </p:sp>
      <p:sp>
        <p:nvSpPr>
          <p:cNvPr id="6" name="Slide Number Placeholder 5"/>
          <p:cNvSpPr>
            <a:spLocks noGrp="1"/>
          </p:cNvSpPr>
          <p:nvPr>
            <p:ph type="sldNum" sz="quarter" idx="12"/>
          </p:nvPr>
        </p:nvSpPr>
        <p:spPr/>
        <p:txBody>
          <a:bodyPr/>
          <a:lstStyle/>
          <a:p>
            <a:fld id="{AFF170B1-98A2-405B-B0B2-196121A9ED6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Date Placeholder 3"/>
          <p:cNvSpPr>
            <a:spLocks noGrp="1"/>
          </p:cNvSpPr>
          <p:nvPr>
            <p:ph type="dt" sz="half" idx="10"/>
          </p:nvPr>
        </p:nvSpPr>
        <p:spPr>
          <a:xfrm>
            <a:off x="6955632" y="6477000"/>
            <a:ext cx="2133600" cy="304800"/>
          </a:xfrm>
        </p:spPr>
        <p:txBody>
          <a:bodyPr/>
          <a:lstStyle/>
          <a:p>
            <a:fld id="{F0A6A614-C317-46D7-B75B-B21D054AB665}" type="datetimeFigureOut">
              <a:rPr lang="en-US" smtClean="0"/>
              <a:pPr/>
              <a:t>5/1/2013</a:t>
            </a:fld>
            <a:endParaRPr lang="en-US" dirty="0"/>
          </a:p>
        </p:txBody>
      </p:sp>
      <p:sp>
        <p:nvSpPr>
          <p:cNvPr id="5" name="Footer Placeholder 4"/>
          <p:cNvSpPr>
            <a:spLocks noGrp="1"/>
          </p:cNvSpPr>
          <p:nvPr>
            <p:ph type="ftr" sz="quarter" idx="11"/>
          </p:nvPr>
        </p:nvSpPr>
        <p:spPr>
          <a:xfrm>
            <a:off x="2619376" y="6480969"/>
            <a:ext cx="4260056" cy="300831"/>
          </a:xfrm>
        </p:spPr>
        <p:txBody>
          <a:bodyPr/>
          <a:lstStyle/>
          <a:p>
            <a:endParaRPr lang="en-US" dirty="0"/>
          </a:p>
        </p:txBody>
      </p:sp>
      <p:sp>
        <p:nvSpPr>
          <p:cNvPr id="6" name="Slide Number Placeholder 5"/>
          <p:cNvSpPr>
            <a:spLocks noGrp="1"/>
          </p:cNvSpPr>
          <p:nvPr>
            <p:ph type="sldNum" sz="quarter" idx="12"/>
          </p:nvPr>
        </p:nvSpPr>
        <p:spPr>
          <a:xfrm>
            <a:off x="8451056" y="809624"/>
            <a:ext cx="502920" cy="300831"/>
          </a:xfrm>
        </p:spPr>
        <p:txBody>
          <a:bodyPr/>
          <a:lstStyle/>
          <a:p>
            <a:fld id="{AFF170B1-98A2-405B-B0B2-196121A9ED67}" type="slidenum">
              <a:rPr lang="en-US" smtClean="0"/>
              <a:pPr/>
              <a:t>‹#›</a:t>
            </a:fld>
            <a:endParaRPr lang="en-US" dirty="0"/>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F0A6A614-C317-46D7-B75B-B21D054AB665}" type="datetimeFigureOut">
              <a:rPr lang="en-US" smtClean="0"/>
              <a:pPr/>
              <a:t>5/1/2013</a:t>
            </a:fld>
            <a:endParaRPr lang="en-US" dirty="0"/>
          </a:p>
        </p:txBody>
      </p:sp>
      <p:sp>
        <p:nvSpPr>
          <p:cNvPr id="6" name="Footer Placeholder 5"/>
          <p:cNvSpPr>
            <a:spLocks noGrp="1"/>
          </p:cNvSpPr>
          <p:nvPr>
            <p:ph type="ftr" sz="quarter" idx="11"/>
          </p:nvPr>
        </p:nvSpPr>
        <p:spPr>
          <a:xfrm>
            <a:off x="457200" y="6480969"/>
            <a:ext cx="4260056" cy="301752"/>
          </a:xfrm>
        </p:spPr>
        <p:txBody>
          <a:bodyPr/>
          <a:lstStyle/>
          <a:p>
            <a:endParaRPr lang="en-US" dirty="0"/>
          </a:p>
        </p:txBody>
      </p:sp>
      <p:sp>
        <p:nvSpPr>
          <p:cNvPr id="7" name="Slide Number Placeholder 6"/>
          <p:cNvSpPr>
            <a:spLocks noGrp="1"/>
          </p:cNvSpPr>
          <p:nvPr>
            <p:ph type="sldNum" sz="quarter" idx="12"/>
          </p:nvPr>
        </p:nvSpPr>
        <p:spPr>
          <a:xfrm>
            <a:off x="7589520" y="6480969"/>
            <a:ext cx="502920" cy="301752"/>
          </a:xfrm>
        </p:spPr>
        <p:txBody>
          <a:bodyPr/>
          <a:lstStyle/>
          <a:p>
            <a:fld id="{AFF170B1-98A2-405B-B0B2-196121A9ED6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F0A6A614-C317-46D7-B75B-B21D054AB665}" type="datetimeFigureOut">
              <a:rPr lang="en-US" smtClean="0"/>
              <a:pPr/>
              <a:t>5/1/2013</a:t>
            </a:fld>
            <a:endParaRPr lang="en-US" dirty="0"/>
          </a:p>
        </p:txBody>
      </p:sp>
      <p:sp>
        <p:nvSpPr>
          <p:cNvPr id="8" name="Footer Placeholder 7"/>
          <p:cNvSpPr>
            <a:spLocks noGrp="1"/>
          </p:cNvSpPr>
          <p:nvPr>
            <p:ph type="ftr" sz="quarter" idx="11"/>
          </p:nvPr>
        </p:nvSpPr>
        <p:spPr>
          <a:xfrm>
            <a:off x="457200" y="6480969"/>
            <a:ext cx="4261104" cy="301752"/>
          </a:xfrm>
        </p:spPr>
        <p:txBody>
          <a:bodyPr/>
          <a:lstStyle/>
          <a:p>
            <a:endParaRPr lang="en-US" dirty="0"/>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AFF170B1-98A2-405B-B0B2-196121A9ED67}"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0A6A614-C317-46D7-B75B-B21D054AB665}" type="datetimeFigureOut">
              <a:rPr lang="en-US" smtClean="0"/>
              <a:pPr/>
              <a:t>5/1/2013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FF170B1-98A2-405B-B0B2-196121A9ED6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F0A6A614-C317-46D7-B75B-B21D054AB665}" type="datetimeFigureOut">
              <a:rPr lang="en-US" smtClean="0"/>
              <a:pPr/>
              <a:t>5/1/2013</a:t>
            </a:fld>
            <a:endParaRPr lang="en-US" dirty="0"/>
          </a:p>
        </p:txBody>
      </p:sp>
      <p:sp>
        <p:nvSpPr>
          <p:cNvPr id="3" name="Footer Placeholder 2"/>
          <p:cNvSpPr>
            <a:spLocks noGrp="1"/>
          </p:cNvSpPr>
          <p:nvPr>
            <p:ph type="ftr" sz="quarter" idx="11"/>
          </p:nvPr>
        </p:nvSpPr>
        <p:spPr>
          <a:xfrm>
            <a:off x="457200" y="6481890"/>
            <a:ext cx="4260056" cy="300831"/>
          </a:xfrm>
        </p:spPr>
        <p:txBody>
          <a:bodyPr/>
          <a:lstStyle/>
          <a:p>
            <a:endParaRPr lang="en-US" dirty="0"/>
          </a:p>
        </p:txBody>
      </p:sp>
      <p:sp>
        <p:nvSpPr>
          <p:cNvPr id="4" name="Slide Number Placeholder 3"/>
          <p:cNvSpPr>
            <a:spLocks noGrp="1"/>
          </p:cNvSpPr>
          <p:nvPr>
            <p:ph type="sldNum" sz="quarter" idx="12"/>
          </p:nvPr>
        </p:nvSpPr>
        <p:spPr>
          <a:xfrm>
            <a:off x="7589520" y="6480969"/>
            <a:ext cx="502920" cy="301752"/>
          </a:xfrm>
        </p:spPr>
        <p:txBody>
          <a:bodyPr/>
          <a:lstStyle/>
          <a:p>
            <a:fld id="{AFF170B1-98A2-405B-B0B2-196121A9ED6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F0A6A614-C317-46D7-B75B-B21D054AB665}" type="datetimeFigureOut">
              <a:rPr lang="en-US" smtClean="0"/>
              <a:pPr/>
              <a:t>5/1/2013</a:t>
            </a:fld>
            <a:endParaRPr lang="en-US" dirty="0"/>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AFF170B1-98A2-405B-B0B2-196121A9ED67}"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F0A6A614-C317-46D7-B75B-B21D054AB665}" type="datetimeFigureOut">
              <a:rPr lang="en-US" smtClean="0"/>
              <a:pPr/>
              <a:t>5/1/2013</a:t>
            </a:fld>
            <a:endParaRPr lang="en-US" dirty="0"/>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AFF170B1-98A2-405B-B0B2-196121A9ED67}"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F0A6A614-C317-46D7-B75B-B21D054AB665}" type="datetimeFigureOut">
              <a:rPr lang="en-US" smtClean="0"/>
              <a:pPr/>
              <a:t>5/1/2013</a:t>
            </a:fld>
            <a:endParaRPr lang="en-US" dirty="0"/>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dirty="0"/>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FF170B1-98A2-405B-B0B2-196121A9ED67}"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muslimmatters.org/2012/10/12/being-a-people-pleaser/" TargetMode="External"/><Relationship Id="rId3" Type="http://schemas.openxmlformats.org/officeDocument/2006/relationships/hyperlink" Target="http://www.scribd.com/doc/99907716/Purification-of-the-Heart-by-Hamza-Yusuf-Complete" TargetMode="External"/><Relationship Id="rId7" Type="http://schemas.openxmlformats.org/officeDocument/2006/relationships/hyperlink" Target="http://miftaahulilm.wordpress.com/2010/04/25/striving-to-please-allah-or-please-the-people/" TargetMode="Externa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hyperlink" Target="http://www.islamicweb.com/beliefs/creed/abdulwahab/KT1-chap-34.htm" TargetMode="External"/><Relationship Id="rId5" Type="http://schemas.openxmlformats.org/officeDocument/2006/relationships/hyperlink" Target="http://dailyhadith.adaptivesolutionsinc.com/hadith/Who-to-Please.htm" TargetMode="External"/><Relationship Id="rId4" Type="http://schemas.openxmlformats.org/officeDocument/2006/relationships/hyperlink" Target="http://www.turntoislam.com/threads/pleasing-the-people-or-allah-subhaanahu-wa-taaala.7738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02" name="Picture 10" descr="http://4.bp.blogspot.com/-vdq2dj5PjeI/UHXYAOqJ8-I/AAAAAAAAFBc/IQOPCfoYqm8/s1600/fear+of+god.jpg"/>
          <p:cNvPicPr>
            <a:picLocks noChangeAspect="1" noChangeArrowheads="1"/>
          </p:cNvPicPr>
          <p:nvPr/>
        </p:nvPicPr>
        <p:blipFill>
          <a:blip r:embed="rId3" cstate="print">
            <a:duotone>
              <a:prstClr val="black"/>
              <a:schemeClr val="accent6">
                <a:tint val="45000"/>
                <a:satMod val="400000"/>
              </a:schemeClr>
            </a:duotone>
            <a:lum bright="-30000" contrast="40000"/>
          </a:blip>
          <a:srcRect/>
          <a:stretch>
            <a:fillRect/>
          </a:stretch>
        </p:blipFill>
        <p:spPr bwMode="auto">
          <a:xfrm rot="5400000">
            <a:off x="-762000" y="1066800"/>
            <a:ext cx="3810000" cy="1981200"/>
          </a:xfrm>
          <a:prstGeom prst="rect">
            <a:avLst/>
          </a:prstGeom>
          <a:noFill/>
        </p:spPr>
      </p:pic>
      <p:pic>
        <p:nvPicPr>
          <p:cNvPr id="8204" name="Picture 12" descr="http://3.bp.blogspot.com/-VUccJwjQ7ko/UCmizQ2m6GI/AAAAAAAAKoA/dSrkfFLMjK0/s1600/The+God+Who+See.jpg"/>
          <p:cNvPicPr>
            <a:picLocks noChangeAspect="1" noChangeArrowheads="1"/>
          </p:cNvPicPr>
          <p:nvPr/>
        </p:nvPicPr>
        <p:blipFill>
          <a:blip r:embed="rId4" cstate="print">
            <a:lum bright="-10000" contrast="40000"/>
          </a:blip>
          <a:srcRect t="2803" r="2273"/>
          <a:stretch>
            <a:fillRect/>
          </a:stretch>
        </p:blipFill>
        <p:spPr bwMode="auto">
          <a:xfrm>
            <a:off x="2667000" y="4215612"/>
            <a:ext cx="3276600" cy="2642388"/>
          </a:xfrm>
          <a:prstGeom prst="rect">
            <a:avLst/>
          </a:prstGeom>
          <a:noFill/>
        </p:spPr>
      </p:pic>
      <p:pic>
        <p:nvPicPr>
          <p:cNvPr id="8200" name="Picture 8" descr="http://3.bp.blogspot.com/-IT9qI4RIMTU/UGY8FvvUXRI/AAAAAAAACrY/pclkUiF8cQM/s1600/note-2-self1.jpg"/>
          <p:cNvPicPr>
            <a:picLocks noChangeAspect="1" noChangeArrowheads="1"/>
          </p:cNvPicPr>
          <p:nvPr/>
        </p:nvPicPr>
        <p:blipFill>
          <a:blip r:embed="rId5" cstate="print">
            <a:duotone>
              <a:prstClr val="black"/>
              <a:schemeClr val="accent6">
                <a:tint val="45000"/>
                <a:satMod val="400000"/>
              </a:schemeClr>
            </a:duotone>
            <a:lum bright="-30000" contrast="40000"/>
          </a:blip>
          <a:srcRect l="4762" t="4456" r="4762" b="4900"/>
          <a:stretch>
            <a:fillRect/>
          </a:stretch>
        </p:blipFill>
        <p:spPr bwMode="auto">
          <a:xfrm>
            <a:off x="6096000" y="152400"/>
            <a:ext cx="2895600" cy="2819400"/>
          </a:xfrm>
          <a:prstGeom prst="rect">
            <a:avLst/>
          </a:prstGeom>
          <a:noFill/>
        </p:spPr>
      </p:pic>
      <p:pic>
        <p:nvPicPr>
          <p:cNvPr id="8196" name="Picture 4" descr="http://blog.hillsbiblechurch.org/wp-content/uploads/2013/01/walking-in-his-will_t_nv-1024x768.jpg"/>
          <p:cNvPicPr>
            <a:picLocks noChangeAspect="1" noChangeArrowheads="1"/>
          </p:cNvPicPr>
          <p:nvPr/>
        </p:nvPicPr>
        <p:blipFill>
          <a:blip r:embed="rId6" cstate="print">
            <a:duotone>
              <a:schemeClr val="accent4">
                <a:shade val="45000"/>
                <a:satMod val="135000"/>
              </a:schemeClr>
              <a:prstClr val="white"/>
            </a:duotone>
            <a:lum bright="-30000" contrast="20000"/>
          </a:blip>
          <a:srcRect/>
          <a:stretch>
            <a:fillRect/>
          </a:stretch>
        </p:blipFill>
        <p:spPr bwMode="auto">
          <a:xfrm>
            <a:off x="6172200" y="3124200"/>
            <a:ext cx="2844800" cy="3352800"/>
          </a:xfrm>
          <a:prstGeom prst="rect">
            <a:avLst/>
          </a:prstGeom>
          <a:noFill/>
        </p:spPr>
      </p:pic>
      <p:pic>
        <p:nvPicPr>
          <p:cNvPr id="8194" name="Picture 2" descr="http://2.bp.blogspot.com/-4-8X1bNz3i0/UUx7vnmXsFI/AAAAAAAAS7k/x0Fk3s3UKaI/s400/Do+more+to+Please+God.JPG"/>
          <p:cNvPicPr>
            <a:picLocks noChangeAspect="1" noChangeArrowheads="1"/>
          </p:cNvPicPr>
          <p:nvPr/>
        </p:nvPicPr>
        <p:blipFill>
          <a:blip r:embed="rId7" cstate="print">
            <a:lum bright="-40000" contrast="40000"/>
          </a:blip>
          <a:srcRect l="5594" t="5818" r="4895" b="4000"/>
          <a:stretch>
            <a:fillRect/>
          </a:stretch>
        </p:blipFill>
        <p:spPr bwMode="auto">
          <a:xfrm>
            <a:off x="152400" y="4038600"/>
            <a:ext cx="2357283" cy="2667000"/>
          </a:xfrm>
          <a:prstGeom prst="rect">
            <a:avLst/>
          </a:prstGeom>
          <a:noFill/>
        </p:spPr>
      </p:pic>
      <p:pic>
        <p:nvPicPr>
          <p:cNvPr id="8198" name="Picture 6" descr="http://24.media.tumblr.com/tumblr_lzgjbk2KrA1qim9svo1_500.jpg"/>
          <p:cNvPicPr>
            <a:picLocks noChangeAspect="1" noChangeArrowheads="1"/>
          </p:cNvPicPr>
          <p:nvPr/>
        </p:nvPicPr>
        <p:blipFill>
          <a:blip r:embed="rId8" cstate="print">
            <a:lum bright="10000"/>
          </a:blip>
          <a:srcRect/>
          <a:stretch>
            <a:fillRect/>
          </a:stretch>
        </p:blipFill>
        <p:spPr bwMode="auto">
          <a:xfrm>
            <a:off x="2286000" y="152400"/>
            <a:ext cx="3733800" cy="3733800"/>
          </a:xfrm>
          <a:prstGeom prst="rect">
            <a:avLst/>
          </a:prstGeom>
          <a:noFill/>
        </p:spPr>
      </p:pic>
      <p:sp>
        <p:nvSpPr>
          <p:cNvPr id="2" name="Title 1"/>
          <p:cNvSpPr>
            <a:spLocks noGrp="1"/>
          </p:cNvSpPr>
          <p:nvPr>
            <p:ph type="ctrTitle"/>
          </p:nvPr>
        </p:nvSpPr>
        <p:spPr>
          <a:xfrm>
            <a:off x="1143000" y="2819400"/>
            <a:ext cx="7239000" cy="832104"/>
          </a:xfrm>
        </p:spPr>
        <p:txBody>
          <a:bodyPr/>
          <a:lstStyle/>
          <a:p>
            <a:r>
              <a:rPr lang="en-US" dirty="0" smtClean="0">
                <a:ln w="28575">
                  <a:solidFill>
                    <a:sysClr val="windowText" lastClr="000000"/>
                  </a:solidFill>
                </a:ln>
                <a:solidFill>
                  <a:schemeClr val="bg1"/>
                </a:solidFill>
              </a:rPr>
              <a:t>Displeasure with blame</a:t>
            </a:r>
            <a:endParaRPr lang="en-US" dirty="0">
              <a:ln w="28575">
                <a:solidFill>
                  <a:sysClr val="windowText" lastClr="000000"/>
                </a:solidFill>
              </a:ln>
              <a:solidFill>
                <a:schemeClr val="bg1"/>
              </a:solidFill>
            </a:endParaRPr>
          </a:p>
        </p:txBody>
      </p:sp>
      <p:sp>
        <p:nvSpPr>
          <p:cNvPr id="3" name="Subtitle 2"/>
          <p:cNvSpPr>
            <a:spLocks noGrp="1"/>
          </p:cNvSpPr>
          <p:nvPr>
            <p:ph type="subTitle" idx="1"/>
          </p:nvPr>
        </p:nvSpPr>
        <p:spPr>
          <a:xfrm>
            <a:off x="1981200" y="3733800"/>
            <a:ext cx="4710112" cy="1752600"/>
          </a:xfrm>
        </p:spPr>
        <p:txBody>
          <a:bodyPr/>
          <a:lstStyle/>
          <a:p>
            <a:r>
              <a:rPr lang="en-US" dirty="0" smtClean="0">
                <a:ln>
                  <a:solidFill>
                    <a:schemeClr val="bg1"/>
                  </a:solidFill>
                </a:ln>
                <a:solidFill>
                  <a:schemeClr val="bg1"/>
                </a:solidFill>
              </a:rPr>
              <a:t>By: Haaniya Mallick</a:t>
            </a:r>
            <a:endParaRPr lang="en-US" dirty="0">
              <a:ln>
                <a:solidFill>
                  <a:schemeClr val="bg1"/>
                </a:solidFill>
              </a:ln>
              <a:solidFill>
                <a:schemeClr val="bg1"/>
              </a:solidFill>
            </a:endParaRP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24.media.tumblr.com/tumblr_lzgjbk2KrA1qim9svo1_500.jpg"/>
          <p:cNvPicPr>
            <a:picLocks noChangeAspect="1" noChangeArrowheads="1"/>
          </p:cNvPicPr>
          <p:nvPr/>
        </p:nvPicPr>
        <p:blipFill>
          <a:blip r:embed="rId2" cstate="print">
            <a:lum bright="-40000" contrast="40000"/>
          </a:blip>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457200" y="0"/>
            <a:ext cx="8229600" cy="990600"/>
          </a:xfrm>
        </p:spPr>
        <p:txBody>
          <a:bodyPr/>
          <a:lstStyle/>
          <a:p>
            <a:r>
              <a:rPr lang="en-US" dirty="0" smtClean="0"/>
              <a:t>Definition and description</a:t>
            </a:r>
            <a:endParaRPr lang="en-US" dirty="0"/>
          </a:p>
        </p:txBody>
      </p:sp>
      <p:sp>
        <p:nvSpPr>
          <p:cNvPr id="3" name="Content Placeholder 2"/>
          <p:cNvSpPr>
            <a:spLocks noGrp="1"/>
          </p:cNvSpPr>
          <p:nvPr>
            <p:ph idx="1"/>
          </p:nvPr>
        </p:nvSpPr>
        <p:spPr>
          <a:xfrm>
            <a:off x="0" y="3962400"/>
            <a:ext cx="8229600" cy="2209800"/>
          </a:xfrm>
        </p:spPr>
        <p:txBody>
          <a:bodyPr>
            <a:normAutofit fontScale="77500" lnSpcReduction="20000"/>
          </a:bodyPr>
          <a:lstStyle/>
          <a:p>
            <a:pPr>
              <a:buNone/>
            </a:pPr>
            <a:r>
              <a:rPr lang="en-US" dirty="0" smtClean="0">
                <a:ln w="18415" cmpd="sng">
                  <a:solidFill>
                    <a:schemeClr val="accent2">
                      <a:lumMod val="40000"/>
                      <a:lumOff val="60000"/>
                    </a:schemeClr>
                  </a:solidFill>
                  <a:prstDash val="solid"/>
                </a:ln>
                <a:solidFill>
                  <a:schemeClr val="accent1"/>
                </a:solidFill>
                <a:effectLst>
                  <a:outerShdw blurRad="63500" dir="3600000" algn="tl" rotWithShape="0">
                    <a:srgbClr val="000000">
                      <a:alpha val="70000"/>
                    </a:srgbClr>
                  </a:outerShdw>
                </a:effectLst>
              </a:rPr>
              <a:t/>
            </a:r>
            <a:br>
              <a:rPr lang="en-US" dirty="0" smtClean="0">
                <a:ln w="18415" cmpd="sng">
                  <a:solidFill>
                    <a:schemeClr val="accent2">
                      <a:lumMod val="40000"/>
                      <a:lumOff val="60000"/>
                    </a:schemeClr>
                  </a:solidFill>
                  <a:prstDash val="solid"/>
                </a:ln>
                <a:solidFill>
                  <a:schemeClr val="accent1"/>
                </a:solidFill>
                <a:effectLst>
                  <a:outerShdw blurRad="63500" dir="3600000" algn="tl" rotWithShape="0">
                    <a:srgbClr val="000000">
                      <a:alpha val="70000"/>
                    </a:srgbClr>
                  </a:outerShdw>
                </a:effectLst>
              </a:rPr>
            </a:br>
            <a:r>
              <a:rPr lang="en-US" sz="3100" dirty="0" smtClean="0">
                <a:ln w="18415" cmpd="sng">
                  <a:solidFill>
                    <a:schemeClr val="accent2">
                      <a:lumMod val="40000"/>
                      <a:lumOff val="60000"/>
                    </a:schemeClr>
                  </a:solidFill>
                  <a:prstDash val="solid"/>
                </a:ln>
                <a:solidFill>
                  <a:schemeClr val="accent1"/>
                </a:solidFill>
                <a:effectLst>
                  <a:outerShdw blurRad="63500" dir="3600000" algn="tl" rotWithShape="0">
                    <a:srgbClr val="000000">
                      <a:alpha val="70000"/>
                    </a:srgbClr>
                  </a:outerShdw>
                </a:effectLst>
              </a:rPr>
              <a:t/>
            </a:r>
            <a:br>
              <a:rPr lang="en-US" sz="3100" dirty="0" smtClean="0">
                <a:ln w="18415" cmpd="sng">
                  <a:solidFill>
                    <a:schemeClr val="accent2">
                      <a:lumMod val="40000"/>
                      <a:lumOff val="60000"/>
                    </a:schemeClr>
                  </a:solidFill>
                  <a:prstDash val="solid"/>
                </a:ln>
                <a:solidFill>
                  <a:schemeClr val="accent1"/>
                </a:solidFill>
                <a:effectLst>
                  <a:outerShdw blurRad="63500" dir="3600000" algn="tl" rotWithShape="0">
                    <a:srgbClr val="000000">
                      <a:alpha val="70000"/>
                    </a:srgbClr>
                  </a:outerShdw>
                </a:effectLst>
              </a:rPr>
            </a:br>
            <a:r>
              <a:rPr lang="en-US" sz="3100" dirty="0" smtClean="0">
                <a:ln w="18415" cmpd="sng">
                  <a:solidFill>
                    <a:schemeClr val="accent2">
                      <a:lumMod val="40000"/>
                      <a:lumOff val="60000"/>
                    </a:schemeClr>
                  </a:solidFill>
                  <a:prstDash val="solid"/>
                </a:ln>
                <a:solidFill>
                  <a:schemeClr val="accent1"/>
                </a:solidFill>
                <a:effectLst>
                  <a:outerShdw blurRad="63500" dir="3600000" algn="tl" rotWithShape="0">
                    <a:srgbClr val="000000">
                      <a:alpha val="70000"/>
                    </a:srgbClr>
                  </a:outerShdw>
                </a:effectLst>
              </a:rPr>
              <a:t>Being scared of blame runs alongside the desire of being praised and approved by other creations. Therefore because of this desire there is a conflict between wanting to please others and worshipping Allah. </a:t>
            </a:r>
          </a:p>
          <a:p>
            <a:endParaRPr lang="en-US" dirty="0" smtClean="0"/>
          </a:p>
          <a:p>
            <a:endParaRPr lang="en-US" dirty="0"/>
          </a:p>
        </p:txBody>
      </p:sp>
      <p:sp>
        <p:nvSpPr>
          <p:cNvPr id="5" name="TextBox 4"/>
          <p:cNvSpPr txBox="1"/>
          <p:nvPr/>
        </p:nvSpPr>
        <p:spPr>
          <a:xfrm>
            <a:off x="304800" y="838200"/>
            <a:ext cx="8305800" cy="3139321"/>
          </a:xfrm>
          <a:prstGeom prst="rect">
            <a:avLst/>
          </a:prstGeom>
          <a:noFill/>
        </p:spPr>
        <p:txBody>
          <a:bodyPr wrap="square" rtlCol="0">
            <a:spAutoFit/>
          </a:bodyPr>
          <a:lstStyle/>
          <a:p>
            <a:r>
              <a:rPr lang="en-US" dirty="0" smtClean="0">
                <a:ln w="18415" cmpd="sng">
                  <a:solidFill>
                    <a:schemeClr val="accent2">
                      <a:lumMod val="40000"/>
                      <a:lumOff val="60000"/>
                    </a:schemeClr>
                  </a:solidFill>
                  <a:prstDash val="solid"/>
                </a:ln>
                <a:solidFill>
                  <a:schemeClr val="accent1"/>
                </a:solidFill>
                <a:effectLst>
                  <a:outerShdw blurRad="63500" dir="3600000" algn="tl" rotWithShape="0">
                    <a:srgbClr val="000000">
                      <a:alpha val="70000"/>
                    </a:srgbClr>
                  </a:outerShdw>
                </a:effectLst>
              </a:rPr>
              <a:t>When you are doing deeds for the sake of others and not for Allah </a:t>
            </a:r>
            <a:r>
              <a:rPr lang="en-US" dirty="0" smtClean="0">
                <a:ln w="18415" cmpd="sng">
                  <a:solidFill>
                    <a:schemeClr val="accent2">
                      <a:lumMod val="40000"/>
                      <a:lumOff val="60000"/>
                    </a:schemeClr>
                  </a:solidFill>
                  <a:prstDash val="solid"/>
                </a:ln>
                <a:solidFill>
                  <a:schemeClr val="accent1"/>
                </a:solidFill>
                <a:effectLst>
                  <a:outerShdw blurRad="63500" dir="3600000" algn="tl" rotWithShape="0">
                    <a:srgbClr val="000000">
                      <a:alpha val="70000"/>
                    </a:srgbClr>
                  </a:outerShdw>
                </a:effectLst>
              </a:rPr>
              <a:t>this is a disease </a:t>
            </a:r>
            <a:r>
              <a:rPr lang="en-US" dirty="0" smtClean="0">
                <a:ln w="18415" cmpd="sng">
                  <a:solidFill>
                    <a:schemeClr val="accent2">
                      <a:lumMod val="40000"/>
                      <a:lumOff val="60000"/>
                    </a:schemeClr>
                  </a:solidFill>
                  <a:prstDash val="solid"/>
                </a:ln>
                <a:solidFill>
                  <a:schemeClr val="accent1"/>
                </a:solidFill>
                <a:effectLst>
                  <a:outerShdw blurRad="63500" dir="3600000" algn="tl" rotWithShape="0">
                    <a:srgbClr val="000000">
                      <a:alpha val="70000"/>
                    </a:srgbClr>
                  </a:outerShdw>
                </a:effectLst>
              </a:rPr>
              <a:t>because doing deeds can not share other intentions. When you do something for Allah (swt) it does not matter of other people praise you because you are doing it solely for Allah (swt) and so he can be pleased with you not so others can be pleased with you.</a:t>
            </a:r>
          </a:p>
          <a:p>
            <a:r>
              <a:rPr lang="en-US" dirty="0" smtClean="0">
                <a:ln w="18415" cmpd="sng">
                  <a:solidFill>
                    <a:schemeClr val="accent2">
                      <a:lumMod val="40000"/>
                      <a:lumOff val="60000"/>
                    </a:schemeClr>
                  </a:solidFill>
                  <a:prstDash val="solid"/>
                </a:ln>
                <a:solidFill>
                  <a:schemeClr val="accent1"/>
                </a:solidFill>
                <a:effectLst>
                  <a:outerShdw blurRad="63500" dir="3600000" algn="tl" rotWithShape="0">
                    <a:srgbClr val="000000">
                      <a:alpha val="70000"/>
                    </a:srgbClr>
                  </a:outerShdw>
                </a:effectLst>
              </a:rPr>
              <a:t>Although it is good to please others, many of us get caught up in peoples options of each other and being feared to be blamed for something they did. This is a disease of the heart because you are allowing other people to control your actions so they will be satisfied and not for Allah.</a:t>
            </a:r>
          </a:p>
          <a:p>
            <a:endParaRPr lang="en-US" dirty="0" smtClean="0">
              <a:ln w="18415" cmpd="sng">
                <a:solidFill>
                  <a:schemeClr val="accent2">
                    <a:lumMod val="40000"/>
                    <a:lumOff val="60000"/>
                  </a:schemeClr>
                </a:solidFill>
                <a:prstDash val="solid"/>
              </a:ln>
              <a:solidFill>
                <a:schemeClr val="accent1"/>
              </a:solidFill>
              <a:effectLst>
                <a:outerShdw blurRad="63500" dir="3600000" algn="tl" rotWithShape="0">
                  <a:srgbClr val="000000">
                    <a:alpha val="70000"/>
                  </a:srgbClr>
                </a:outerShdw>
              </a:effectLst>
            </a:endParaRPr>
          </a:p>
        </p:txBody>
      </p:sp>
    </p:spTree>
  </p:cSld>
  <p:clrMapOvr>
    <a:masterClrMapping/>
  </p:clrMapOvr>
  <p:transition spd="med">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2.bp.blogspot.com/-4-8X1bNz3i0/UUx7vnmXsFI/AAAAAAAAS7k/x0Fk3s3UKaI/s400/Do+more+to+Please+God.JPG"/>
          <p:cNvPicPr>
            <a:picLocks noChangeAspect="1" noChangeArrowheads="1"/>
          </p:cNvPicPr>
          <p:nvPr/>
        </p:nvPicPr>
        <p:blipFill>
          <a:blip r:embed="rId2" cstate="print">
            <a:lum bright="-40000" contrast="40000"/>
          </a:blip>
          <a:srcRect l="5594" t="5818" r="4895" b="4000"/>
          <a:stretch>
            <a:fillRect/>
          </a:stretch>
        </p:blipFill>
        <p:spPr bwMode="auto">
          <a:xfrm>
            <a:off x="0" y="0"/>
            <a:ext cx="9144000" cy="6896937"/>
          </a:xfrm>
          <a:prstGeom prst="rect">
            <a:avLst/>
          </a:prstGeom>
          <a:noFill/>
        </p:spPr>
      </p:pic>
      <p:sp>
        <p:nvSpPr>
          <p:cNvPr id="2" name="Title 1"/>
          <p:cNvSpPr>
            <a:spLocks noGrp="1"/>
          </p:cNvSpPr>
          <p:nvPr>
            <p:ph type="title"/>
          </p:nvPr>
        </p:nvSpPr>
        <p:spPr>
          <a:xfrm>
            <a:off x="0" y="0"/>
            <a:ext cx="8229600" cy="828326"/>
          </a:xfrm>
        </p:spPr>
        <p:txBody>
          <a:bodyPr>
            <a:normAutofit/>
          </a:bodyPr>
          <a:lstStyle/>
          <a:p>
            <a:r>
              <a:rPr lang="en-US" dirty="0" smtClean="0"/>
              <a:t>Examples</a:t>
            </a:r>
            <a:endParaRPr lang="en-US" dirty="0"/>
          </a:p>
        </p:txBody>
      </p:sp>
      <p:sp>
        <p:nvSpPr>
          <p:cNvPr id="3" name="Content Placeholder 2"/>
          <p:cNvSpPr>
            <a:spLocks noGrp="1"/>
          </p:cNvSpPr>
          <p:nvPr>
            <p:ph idx="1"/>
          </p:nvPr>
        </p:nvSpPr>
        <p:spPr>
          <a:xfrm>
            <a:off x="0" y="2971800"/>
            <a:ext cx="4419600" cy="3124200"/>
          </a:xfrm>
        </p:spPr>
        <p:txBody>
          <a:bodyPr>
            <a:normAutofit/>
          </a:bodyPr>
          <a:lstStyle/>
          <a:p>
            <a:r>
              <a:rPr lang="en-US" sz="2800" dirty="0" smtClean="0">
                <a:ln w="19050">
                  <a:solidFill>
                    <a:schemeClr val="bg1"/>
                  </a:solidFill>
                </a:ln>
                <a:solidFill>
                  <a:schemeClr val="accent1">
                    <a:lumMod val="50000"/>
                  </a:schemeClr>
                </a:solidFill>
              </a:rPr>
              <a:t> </a:t>
            </a:r>
            <a:r>
              <a:rPr lang="en-US" sz="2800" dirty="0" smtClean="0">
                <a:ln w="19050">
                  <a:solidFill>
                    <a:schemeClr val="accent2">
                      <a:lumMod val="50000"/>
                    </a:schemeClr>
                  </a:solidFill>
                </a:ln>
                <a:solidFill>
                  <a:schemeClr val="accent1"/>
                </a:solidFill>
              </a:rPr>
              <a:t>Always thinking about what others think about you when practicing your faith will affect you in performing obligations.</a:t>
            </a:r>
          </a:p>
          <a:p>
            <a:endParaRPr lang="en-US" dirty="0" smtClean="0"/>
          </a:p>
        </p:txBody>
      </p:sp>
      <p:sp>
        <p:nvSpPr>
          <p:cNvPr id="5" name="TextBox 4"/>
          <p:cNvSpPr txBox="1"/>
          <p:nvPr/>
        </p:nvSpPr>
        <p:spPr>
          <a:xfrm>
            <a:off x="5562600" y="228600"/>
            <a:ext cx="3581400" cy="2677656"/>
          </a:xfrm>
          <a:prstGeom prst="rect">
            <a:avLst/>
          </a:prstGeom>
          <a:noFill/>
        </p:spPr>
        <p:txBody>
          <a:bodyPr wrap="square" rtlCol="0">
            <a:spAutoFit/>
          </a:bodyPr>
          <a:lstStyle/>
          <a:p>
            <a:pPr>
              <a:buFont typeface="Arial" pitchFamily="34" charset="0"/>
              <a:buChar char="•"/>
            </a:pPr>
            <a:r>
              <a:rPr lang="en-US" sz="2400" dirty="0" smtClean="0">
                <a:ln w="19050">
                  <a:solidFill>
                    <a:schemeClr val="accent2">
                      <a:lumMod val="50000"/>
                    </a:schemeClr>
                  </a:solidFill>
                </a:ln>
                <a:solidFill>
                  <a:schemeClr val="accent1"/>
                </a:solidFill>
              </a:rPr>
              <a:t>Knowing that </a:t>
            </a:r>
            <a:r>
              <a:rPr lang="en-US" sz="2400" dirty="0" smtClean="0">
                <a:ln w="18415" cmpd="sng">
                  <a:solidFill>
                    <a:srgbClr val="FFFFFF"/>
                  </a:solidFill>
                  <a:prstDash val="solid"/>
                </a:ln>
                <a:solidFill>
                  <a:schemeClr val="accent1"/>
                </a:solidFill>
                <a:effectLst>
                  <a:outerShdw blurRad="63500" dir="3600000" algn="tl" rotWithShape="0">
                    <a:srgbClr val="000000">
                      <a:alpha val="70000"/>
                    </a:srgbClr>
                  </a:outerShdw>
                </a:effectLst>
              </a:rPr>
              <a:t>Allah</a:t>
            </a:r>
            <a:r>
              <a:rPr lang="en-US" sz="2400" dirty="0" smtClean="0">
                <a:ln w="19050">
                  <a:solidFill>
                    <a:schemeClr val="accent2">
                      <a:lumMod val="50000"/>
                    </a:schemeClr>
                  </a:solidFill>
                </a:ln>
                <a:solidFill>
                  <a:schemeClr val="accent1"/>
                </a:solidFill>
              </a:rPr>
              <a:t>(swt) does not like it when you backbite, but you do it any ways to fit in with the crowd and you are not left </a:t>
            </a:r>
            <a:r>
              <a:rPr lang="en-US" sz="2400" dirty="0" smtClean="0">
                <a:ln w="19050">
                  <a:solidFill>
                    <a:schemeClr val="accent2">
                      <a:lumMod val="50000"/>
                    </a:schemeClr>
                  </a:solidFill>
                </a:ln>
                <a:solidFill>
                  <a:schemeClr val="accent1"/>
                </a:solidFill>
              </a:rPr>
              <a:t>out.</a:t>
            </a:r>
            <a:endParaRPr lang="en-US" sz="2400" dirty="0" smtClean="0">
              <a:ln w="19050">
                <a:solidFill>
                  <a:schemeClr val="accent2">
                    <a:lumMod val="50000"/>
                  </a:schemeClr>
                </a:solidFill>
              </a:ln>
              <a:solidFill>
                <a:schemeClr val="accent1"/>
              </a:solidFill>
            </a:endParaRPr>
          </a:p>
        </p:txBody>
      </p:sp>
      <p:sp>
        <p:nvSpPr>
          <p:cNvPr id="7" name="TextBox 6"/>
          <p:cNvSpPr txBox="1"/>
          <p:nvPr/>
        </p:nvSpPr>
        <p:spPr>
          <a:xfrm>
            <a:off x="6172200" y="2743200"/>
            <a:ext cx="2971800" cy="3170099"/>
          </a:xfrm>
          <a:prstGeom prst="rect">
            <a:avLst/>
          </a:prstGeom>
          <a:noFill/>
        </p:spPr>
        <p:txBody>
          <a:bodyPr wrap="square" rtlCol="0">
            <a:spAutoFit/>
          </a:bodyPr>
          <a:lstStyle/>
          <a:p>
            <a:pPr>
              <a:buFont typeface="Arial" pitchFamily="34" charset="0"/>
              <a:buChar char="•"/>
            </a:pPr>
            <a:r>
              <a:rPr lang="en-US" sz="2000" dirty="0" smtClean="0">
                <a:ln w="19050">
                  <a:solidFill>
                    <a:schemeClr val="accent2">
                      <a:lumMod val="50000"/>
                    </a:schemeClr>
                  </a:solidFill>
                </a:ln>
                <a:solidFill>
                  <a:schemeClr val="accent1"/>
                </a:solidFill>
              </a:rPr>
              <a:t>To lie about something so the person you are lying to and the people around you are pleased with what you say but because you lied and committed a sin, Allah (swt) isn't </a:t>
            </a:r>
            <a:r>
              <a:rPr lang="en-US" sz="2000" dirty="0" smtClean="0">
                <a:ln w="19050">
                  <a:solidFill>
                    <a:schemeClr val="accent2">
                      <a:lumMod val="50000"/>
                    </a:schemeClr>
                  </a:solidFill>
                </a:ln>
                <a:solidFill>
                  <a:schemeClr val="accent1"/>
                </a:solidFill>
              </a:rPr>
              <a:t>pleased.</a:t>
            </a:r>
            <a:endParaRPr lang="en-US" sz="2000" dirty="0" smtClean="0">
              <a:ln w="19050">
                <a:solidFill>
                  <a:schemeClr val="accent2">
                    <a:lumMod val="50000"/>
                  </a:schemeClr>
                </a:solidFill>
              </a:ln>
              <a:solidFill>
                <a:schemeClr val="accent1"/>
              </a:solidFill>
            </a:endParaRPr>
          </a:p>
        </p:txBody>
      </p:sp>
    </p:spTree>
  </p:cSld>
  <p:clrMapOvr>
    <a:masterClrMapping/>
  </p:clrMapOvr>
  <p:transition spd="med">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 descr="http://4.bp.blogspot.com/-vdq2dj5PjeI/UHXYAOqJ8-I/AAAAAAAAFBc/IQOPCfoYqm8/s1600/fear+of+god.jpg"/>
          <p:cNvPicPr>
            <a:picLocks noChangeAspect="1" noChangeArrowheads="1"/>
          </p:cNvPicPr>
          <p:nvPr/>
        </p:nvPicPr>
        <p:blipFill>
          <a:blip r:embed="rId3" cstate="print">
            <a:duotone>
              <a:prstClr val="black"/>
              <a:schemeClr val="accent6">
                <a:tint val="45000"/>
                <a:satMod val="400000"/>
              </a:schemeClr>
            </a:duotone>
            <a:lum bright="-30000" contrast="40000"/>
          </a:blip>
          <a:srcRect/>
          <a:stretch>
            <a:fillRect/>
          </a:stretch>
        </p:blipFill>
        <p:spPr bwMode="auto">
          <a:xfrm>
            <a:off x="0" y="-5724"/>
            <a:ext cx="9144000" cy="6863724"/>
          </a:xfrm>
          <a:prstGeom prst="rect">
            <a:avLst/>
          </a:prstGeom>
          <a:noFill/>
        </p:spPr>
      </p:pic>
      <p:sp>
        <p:nvSpPr>
          <p:cNvPr id="2" name="Title 1"/>
          <p:cNvSpPr>
            <a:spLocks noGrp="1"/>
          </p:cNvSpPr>
          <p:nvPr>
            <p:ph type="title"/>
          </p:nvPr>
        </p:nvSpPr>
        <p:spPr/>
        <p:txBody>
          <a:bodyPr/>
          <a:lstStyle/>
          <a:p>
            <a:r>
              <a:rPr lang="en-US" dirty="0" smtClean="0"/>
              <a:t>Evidence</a:t>
            </a:r>
            <a:endParaRPr lang="en-US" dirty="0"/>
          </a:p>
        </p:txBody>
      </p:sp>
      <p:sp>
        <p:nvSpPr>
          <p:cNvPr id="3" name="Content Placeholder 2"/>
          <p:cNvSpPr>
            <a:spLocks noGrp="1"/>
          </p:cNvSpPr>
          <p:nvPr>
            <p:ph idx="1"/>
          </p:nvPr>
        </p:nvSpPr>
        <p:spPr/>
        <p:txBody>
          <a:bodyPr>
            <a:normAutofit fontScale="55000" lnSpcReduction="20000"/>
          </a:bodyPr>
          <a:lstStyle/>
          <a:p>
            <a:r>
              <a:rPr lang="en-US" dirty="0"/>
              <a:t>‘</a:t>
            </a: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A’ishah (may Allah be pleased with her) narrated:</a:t>
            </a:r>
            <a:b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I heard the Messenger of Allah saying,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'If anyone seeks Allah's satisfaction at the expense of people's anger, Allah will be pleased with him and will cause people to be pleased with him. However, if anyone seeks people's satisfaction at the expense of Allah's anger, Allah will be angry with him and will cause people to be angry with him.’</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(Related by Ibn Hibban in his Authentic Book)</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Allah , says:</a:t>
            </a:r>
          </a:p>
          <a:p>
            <a:pPr>
              <a:buNone/>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Say: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r>
              <a:rPr lang="en-US"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 am but a man like you, [but] it has been revealed to me that your God is One God: So whoever desires to meet his Lord, let him do righteous deeds and let him not associate any partners with his Lord in his worship"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(Qur'an 18:11)</a:t>
            </a:r>
          </a:p>
          <a:p>
            <a:endParaRPr lang="en-US" dirty="0"/>
          </a:p>
        </p:txBody>
      </p:sp>
    </p:spTree>
  </p:cSld>
  <p:clrMapOvr>
    <a:masterClrMapping/>
  </p:clrMapOvr>
  <p:transition spd="med">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ttp://3.bp.blogspot.com/-IT9qI4RIMTU/UGY8FvvUXRI/AAAAAAAACrY/pclkUiF8cQM/s1600/note-2-self1.jpg"/>
          <p:cNvPicPr>
            <a:picLocks noChangeAspect="1" noChangeArrowheads="1"/>
          </p:cNvPicPr>
          <p:nvPr/>
        </p:nvPicPr>
        <p:blipFill>
          <a:blip r:embed="rId2" cstate="print">
            <a:duotone>
              <a:prstClr val="black"/>
              <a:schemeClr val="accent1">
                <a:tint val="45000"/>
                <a:satMod val="400000"/>
              </a:schemeClr>
            </a:duotone>
          </a:blip>
          <a:srcRect l="4762" t="4456" r="4762" b="4900"/>
          <a:stretch>
            <a:fillRect/>
          </a:stretch>
        </p:blipFill>
        <p:spPr bwMode="auto">
          <a:xfrm>
            <a:off x="0" y="0"/>
            <a:ext cx="9144000" cy="6825916"/>
          </a:xfrm>
          <a:prstGeom prst="rect">
            <a:avLst/>
          </a:prstGeom>
          <a:noFill/>
        </p:spPr>
      </p:pic>
      <p:sp>
        <p:nvSpPr>
          <p:cNvPr id="2" name="Title 1"/>
          <p:cNvSpPr>
            <a:spLocks noGrp="1"/>
          </p:cNvSpPr>
          <p:nvPr>
            <p:ph type="title"/>
          </p:nvPr>
        </p:nvSpPr>
        <p:spPr/>
        <p:txBody>
          <a:bodyPr/>
          <a:lstStyle/>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Symptoms</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Content Placeholder 2"/>
          <p:cNvSpPr>
            <a:spLocks noGrp="1"/>
          </p:cNvSpPr>
          <p:nvPr>
            <p:ph idx="1"/>
          </p:nvPr>
        </p:nvSpPr>
        <p:spPr/>
        <p:txBody>
          <a:bodyPr/>
          <a:lstStyle/>
          <a:p>
            <a:r>
              <a:rPr lang="en-US" dirty="0" smtClean="0"/>
              <a:t>Makes people forget the real reason why they were placed in this dunya, which is to please Allah(swt).</a:t>
            </a:r>
          </a:p>
          <a:p>
            <a:r>
              <a:rPr lang="en-US" dirty="0" smtClean="0"/>
              <a:t>They may get to the point where they have completely remade themselves so other around them will be pleased.</a:t>
            </a:r>
          </a:p>
          <a:p>
            <a:r>
              <a:rPr lang="en-US" dirty="0" smtClean="0"/>
              <a:t>They may not please themselves anymore and only are concerned about pleasing others.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descr="http://3.bp.blogspot.com/-VUccJwjQ7ko/UCmizQ2m6GI/AAAAAAAAKoA/dSrkfFLMjK0/s1600/The+God+Who+See.jpg"/>
          <p:cNvPicPr>
            <a:picLocks noChangeAspect="1" noChangeArrowheads="1"/>
          </p:cNvPicPr>
          <p:nvPr/>
        </p:nvPicPr>
        <p:blipFill>
          <a:blip r:embed="rId2" cstate="print">
            <a:lum bright="-10000" contrast="40000"/>
          </a:blip>
          <a:srcRect t="2803" r="2273"/>
          <a:stretch>
            <a:fillRect/>
          </a:stretch>
        </p:blipFill>
        <p:spPr bwMode="auto">
          <a:xfrm>
            <a:off x="0" y="0"/>
            <a:ext cx="9144000" cy="6821048"/>
          </a:xfrm>
          <a:prstGeom prst="rect">
            <a:avLst/>
          </a:prstGeom>
          <a:noFill/>
        </p:spPr>
      </p:pic>
      <p:sp>
        <p:nvSpPr>
          <p:cNvPr id="2" name="Title 1"/>
          <p:cNvSpPr>
            <a:spLocks noGrp="1"/>
          </p:cNvSpPr>
          <p:nvPr>
            <p:ph type="title"/>
          </p:nvPr>
        </p:nvSpPr>
        <p:spPr>
          <a:xfrm>
            <a:off x="533400" y="0"/>
            <a:ext cx="8229600" cy="828326"/>
          </a:xfrm>
        </p:spPr>
        <p:txBody>
          <a:bodyPr/>
          <a:lstStyle/>
          <a:p>
            <a:r>
              <a:rPr lang="en-US" dirty="0" smtClean="0"/>
              <a:t>Relating to tonicity</a:t>
            </a:r>
            <a:endParaRPr lang="en-US" dirty="0"/>
          </a:p>
        </p:txBody>
      </p:sp>
      <p:sp>
        <p:nvSpPr>
          <p:cNvPr id="3" name="Content Placeholder 2"/>
          <p:cNvSpPr>
            <a:spLocks noGrp="1"/>
          </p:cNvSpPr>
          <p:nvPr>
            <p:ph idx="1"/>
          </p:nvPr>
        </p:nvSpPr>
        <p:spPr>
          <a:xfrm>
            <a:off x="228600" y="3733800"/>
            <a:ext cx="7162800" cy="2514600"/>
          </a:xfrm>
        </p:spPr>
        <p:txBody>
          <a:bodyPr>
            <a:noAutofit/>
          </a:bodyPr>
          <a:lstStyle/>
          <a:p>
            <a:r>
              <a:rPr lang="en-US" sz="1600" dirty="0" smtClean="0">
                <a:ln>
                  <a:solidFill>
                    <a:schemeClr val="accent1"/>
                  </a:solidFill>
                </a:ln>
                <a:solidFill>
                  <a:schemeClr val="accent1"/>
                </a:solidFill>
              </a:rPr>
              <a:t>This disease of the heart relates to the hypertonic heart, which is also known as the sick heart in spiritual terms. The people with this kind of disease wants to please the people of the dunya instead of Allah(swt) who controls your after life. The cell membrane of this heart is self-control. This is because people have to have self control to make the right decision. If they don’t have self control for the dunya items such as trying to please people first before Allah(swt) your heart will slowly form into a hypotonic heart. However if you still have hope for the afterlife in your life and thinking about Allah first and have self control and your cell membrane isn't breaking down, you will be able to cure yourself.</a:t>
            </a:r>
            <a:endParaRPr lang="en-US" sz="1600" dirty="0">
              <a:ln>
                <a:solidFill>
                  <a:schemeClr val="accent1"/>
                </a:solidFill>
              </a:ln>
              <a:solidFill>
                <a:schemeClr val="accent1"/>
              </a:solidFill>
            </a:endParaRPr>
          </a:p>
        </p:txBody>
      </p:sp>
    </p:spTree>
  </p:cSld>
  <p:clrMapOvr>
    <a:masterClrMapping/>
  </p:clrMapOvr>
  <p:transition spd="med">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blog.hillsbiblechurch.org/wp-content/uploads/2013/01/walking-in-his-will_t_nv-1024x768.jpg"/>
          <p:cNvPicPr>
            <a:picLocks noChangeAspect="1" noChangeArrowheads="1"/>
          </p:cNvPicPr>
          <p:nvPr/>
        </p:nvPicPr>
        <p:blipFill>
          <a:blip r:embed="rId2" cstate="print">
            <a:duotone>
              <a:schemeClr val="accent4">
                <a:shade val="45000"/>
                <a:satMod val="135000"/>
              </a:schemeClr>
              <a:prstClr val="white"/>
            </a:duotone>
            <a:lum bright="-30000" contrast="-30000"/>
          </a:blip>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normAutofit/>
          </a:bodyPr>
          <a:lstStyle/>
          <a:p>
            <a:r>
              <a:rPr lang="en-US" sz="7200" dirty="0" smtClean="0"/>
              <a:t>The Cure</a:t>
            </a:r>
            <a:endParaRPr lang="en-US" sz="7200" dirty="0"/>
          </a:p>
        </p:txBody>
      </p:sp>
      <p:sp>
        <p:nvSpPr>
          <p:cNvPr id="3" name="Content Placeholder 2"/>
          <p:cNvSpPr>
            <a:spLocks noGrp="1"/>
          </p:cNvSpPr>
          <p:nvPr>
            <p:ph idx="1"/>
          </p:nvPr>
        </p:nvSpPr>
        <p:spPr>
          <a:xfrm>
            <a:off x="0" y="3657600"/>
            <a:ext cx="8229600" cy="2841592"/>
          </a:xfrm>
        </p:spPr>
        <p:txBody>
          <a:bodyPr/>
          <a:lstStyle/>
          <a:p>
            <a:r>
              <a:rPr lang="en-US" dirty="0" smtClean="0">
                <a:ln>
                  <a:solidFill>
                    <a:schemeClr val="accent1"/>
                  </a:solidFill>
                </a:ln>
                <a:solidFill>
                  <a:schemeClr val="accent1"/>
                </a:solidFill>
              </a:rPr>
              <a:t>Don’t have a shaky belief</a:t>
            </a:r>
          </a:p>
          <a:p>
            <a:r>
              <a:rPr lang="en-US" dirty="0" smtClean="0">
                <a:ln>
                  <a:solidFill>
                    <a:schemeClr val="accent1"/>
                  </a:solidFill>
                </a:ln>
                <a:solidFill>
                  <a:schemeClr val="accent1"/>
                </a:solidFill>
              </a:rPr>
              <a:t>To have niyyah in everything you do</a:t>
            </a:r>
          </a:p>
          <a:p>
            <a:r>
              <a:rPr lang="en-US" dirty="0" smtClean="0">
                <a:ln>
                  <a:solidFill>
                    <a:schemeClr val="accent1"/>
                  </a:solidFill>
                </a:ln>
                <a:solidFill>
                  <a:schemeClr val="accent1"/>
                </a:solidFill>
              </a:rPr>
              <a:t>To have the intention for all your actions that you are doing this for Allah (swt) first and it is to please Him.</a:t>
            </a:r>
            <a:endParaRPr lang="en-US" dirty="0">
              <a:ln>
                <a:solidFill>
                  <a:schemeClr val="accent1"/>
                </a:solidFill>
              </a:ln>
              <a:solidFill>
                <a:schemeClr val="accent1"/>
              </a:solidFill>
            </a:endParaRPr>
          </a:p>
        </p:txBody>
      </p:sp>
    </p:spTree>
  </p:cSld>
  <p:clrMapOvr>
    <a:masterClrMapping/>
  </p:clrMapOvr>
  <p:transition spd="med">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ttp://3.bp.blogspot.com/-IT9qI4RIMTU/UGY8FvvUXRI/AAAAAAAACrY/pclkUiF8cQM/s1600/note-2-self1.jpg"/>
          <p:cNvPicPr>
            <a:picLocks noChangeAspect="1" noChangeArrowheads="1"/>
          </p:cNvPicPr>
          <p:nvPr/>
        </p:nvPicPr>
        <p:blipFill>
          <a:blip r:embed="rId2" cstate="print">
            <a:duotone>
              <a:prstClr val="black"/>
              <a:schemeClr val="accent6">
                <a:tint val="45000"/>
                <a:satMod val="400000"/>
              </a:schemeClr>
            </a:duotone>
            <a:lum bright="-30000" contrast="40000"/>
          </a:blip>
          <a:srcRect l="4762" t="4456" r="4762" b="4900"/>
          <a:stretch>
            <a:fillRect/>
          </a:stretch>
        </p:blipFill>
        <p:spPr bwMode="auto">
          <a:xfrm>
            <a:off x="0" y="0"/>
            <a:ext cx="9144000" cy="6825916"/>
          </a:xfrm>
          <a:prstGeom prst="rect">
            <a:avLst/>
          </a:prstGeom>
          <a:noFill/>
        </p:spPr>
      </p:pic>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normAutofit fontScale="47500" lnSpcReduction="20000"/>
          </a:bodyPr>
          <a:lstStyle/>
          <a:p>
            <a:pPr>
              <a:buFont typeface="Courier New" pitchFamily="49" charset="0"/>
              <a:buChar char="o"/>
            </a:pPr>
            <a:r>
              <a:rPr lang="en-US" sz="3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(nmusba.wor..., AhleSunnah. "Purification of the Heart by Hamza Yusuf (Complete)." </a:t>
            </a:r>
            <a:r>
              <a:rPr lang="en-US" sz="34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Scribd</a:t>
            </a:r>
            <a:r>
              <a:rPr lang="en-US" sz="3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N.p., n.d. Web. 28 Apr. 2013.</a:t>
            </a:r>
            <a:r>
              <a:rPr lang="en-US" sz="3400" dirty="0" smtClean="0">
                <a:ln w="18415" cmpd="sng">
                  <a:solidFill>
                    <a:srgbClr val="FFFFFF"/>
                  </a:solidFill>
                  <a:prstDash val="solid"/>
                </a:ln>
                <a:solidFill>
                  <a:srgbClr val="FFFFFF"/>
                </a:solidFill>
                <a:effectLst>
                  <a:outerShdw blurRad="63500" dir="3600000" algn="tl" rotWithShape="0">
                    <a:srgbClr val="000000">
                      <a:alpha val="70000"/>
                    </a:srgbClr>
                  </a:outerShdw>
                </a:effectLst>
                <a:hlinkClick r:id="rId3"/>
              </a:rPr>
              <a:t>http://www.scribd.com/doc/99907716/Purification-of-the-Heart-by-Hamza-Yusuf-Complete</a:t>
            </a:r>
            <a:endParaRPr lang="en-US" sz="34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Font typeface="Courier New" pitchFamily="49" charset="0"/>
              <a:buChar char="o"/>
            </a:pPr>
            <a:r>
              <a:rPr lang="en-US" sz="3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"Pleasing the People or Allah (Subhaanahu Wa Ta'aala)?" </a:t>
            </a:r>
            <a:r>
              <a:rPr lang="en-US" sz="34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TurnToIslam</a:t>
            </a:r>
            <a:r>
              <a:rPr lang="en-US" sz="3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N.p., n.d. Web. 28 Apr. 2013.</a:t>
            </a:r>
            <a:r>
              <a:rPr lang="en-US" sz="34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hlinkClick r:id="rId4"/>
              </a:rPr>
              <a:t>http://www.turntoislam.com/threads/pleasing-the-people-or-allah-subhaanahu-wa-taaala.77380/</a:t>
            </a:r>
            <a:endParaRPr lang="en-US" sz="34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Font typeface="Courier New" pitchFamily="49" charset="0"/>
              <a:buChar char="o"/>
            </a:pPr>
            <a:r>
              <a:rPr lang="en-US" sz="3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"Daily Hadith -- Hadith Explanation |." </a:t>
            </a:r>
            <a:r>
              <a:rPr lang="en-US" sz="34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Daily Hadith -- Hadith Explanation |</a:t>
            </a:r>
            <a:r>
              <a:rPr lang="en-US" sz="3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N.p., n.d. Web. 28 Apr. 2013.</a:t>
            </a:r>
            <a:r>
              <a:rPr lang="en-US" sz="34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hlinkClick r:id="rId5"/>
              </a:rPr>
              <a:t>http://dailyhadith.adaptivesolutionsinc.com/hadith/Who-to-Please.htm</a:t>
            </a:r>
            <a:endParaRPr lang="en-US" sz="34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Font typeface="Courier New" pitchFamily="49" charset="0"/>
              <a:buChar char="o"/>
            </a:pPr>
            <a:r>
              <a:rPr lang="en-US" sz="3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"Kitaab At-Tawheed, Chapter 34: What Has Been Said about Ar-Riyaa`." </a:t>
            </a:r>
            <a:r>
              <a:rPr lang="en-US" sz="34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Kitaab At-Tawheed, Chapter 34: What Has Been Said about Ar-Riyaa`</a:t>
            </a:r>
            <a:r>
              <a:rPr lang="en-US" sz="3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N.p., n.d. Web. 28 Apr. 2013.</a:t>
            </a:r>
            <a:r>
              <a:rPr lang="en-US" sz="34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hlinkClick r:id="rId6"/>
              </a:rPr>
              <a:t>http://www.islamicweb.com/beliefs/creed/abdulwahab/KT1-chap-34.htm</a:t>
            </a:r>
            <a:endParaRPr lang="en-US" sz="34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Font typeface="Courier New" pitchFamily="49" charset="0"/>
              <a:buChar char="o"/>
            </a:pPr>
            <a:r>
              <a:rPr lang="en-US" sz="3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"Miftaahul-Ilm – Key to Knowledge." </a:t>
            </a:r>
            <a:r>
              <a:rPr lang="en-US" sz="34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MiftaahulIlm Key to Knowledge</a:t>
            </a:r>
            <a:r>
              <a:rPr lang="en-US" sz="3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N.p., n.d. Web. 28 Apr. 2013.</a:t>
            </a:r>
            <a:r>
              <a:rPr lang="en-US" sz="34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hlinkClick r:id="rId7"/>
              </a:rPr>
              <a:t>http://miftaahulilm.wordpress.com/2010/04/25/striving-to-please-allah-or-please-the-people/</a:t>
            </a:r>
            <a:endParaRPr lang="en-US" sz="34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Font typeface="Courier New" pitchFamily="49" charset="0"/>
              <a:buChar char="o"/>
            </a:pPr>
            <a:r>
              <a:rPr lang="en-US" sz="3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"Being a People Pleaser." </a:t>
            </a:r>
            <a:r>
              <a:rPr lang="en-US" sz="34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MuslimMattersorg</a:t>
            </a:r>
            <a:r>
              <a:rPr lang="en-US" sz="3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N.p., n.d. Web. 30 Apr. 2013.</a:t>
            </a:r>
            <a:r>
              <a:rPr lang="en-US" sz="3400" dirty="0" smtClean="0">
                <a:ln w="18415" cmpd="sng">
                  <a:solidFill>
                    <a:srgbClr val="FFFFFF"/>
                  </a:solidFill>
                  <a:prstDash val="solid"/>
                </a:ln>
                <a:solidFill>
                  <a:srgbClr val="FFFFFF"/>
                </a:solidFill>
                <a:effectLst>
                  <a:outerShdw blurRad="63500" dir="3600000" algn="tl" rotWithShape="0">
                    <a:srgbClr val="000000">
                      <a:alpha val="70000"/>
                    </a:srgbClr>
                  </a:outerShdw>
                </a:effectLst>
                <a:hlinkClick r:id="rId8"/>
              </a:rPr>
              <a:t>http://muslimmatters.org/2012/10/12/being-a-people-pleaser/</a:t>
            </a:r>
            <a:endParaRPr lang="en-US" sz="34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en-US" dirty="0"/>
          </a:p>
        </p:txBody>
      </p:sp>
    </p:spTree>
  </p:cSld>
  <p:clrMapOvr>
    <a:masterClrMapping/>
  </p:clrMapOvr>
  <p:transition spd="med">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5394</TotalTime>
  <Words>500</Words>
  <Application>Microsoft Office PowerPoint</Application>
  <PresentationFormat>On-screen Show (4:3)</PresentationFormat>
  <Paragraphs>33</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Verve</vt:lpstr>
      <vt:lpstr>Displeasure with blame</vt:lpstr>
      <vt:lpstr>Definition and description</vt:lpstr>
      <vt:lpstr>Examples</vt:lpstr>
      <vt:lpstr>Evidence</vt:lpstr>
      <vt:lpstr>Symptoms</vt:lpstr>
      <vt:lpstr>Relating to tonicity</vt:lpstr>
      <vt:lpstr>The Cure</vt:lpstr>
      <vt:lpstr>bibliography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201335</dc:creator>
  <cp:lastModifiedBy>HarryPotter</cp:lastModifiedBy>
  <cp:revision>48</cp:revision>
  <dcterms:created xsi:type="dcterms:W3CDTF">2013-04-19T18:43:16Z</dcterms:created>
  <dcterms:modified xsi:type="dcterms:W3CDTF">2013-05-01T22:56:07Z</dcterms:modified>
</cp:coreProperties>
</file>