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12"/>
  </p:notesMasterIdLst>
  <p:sldIdLst>
    <p:sldId id="256" r:id="rId2"/>
    <p:sldId id="269" r:id="rId3"/>
    <p:sldId id="259" r:id="rId4"/>
    <p:sldId id="257" r:id="rId5"/>
    <p:sldId id="266" r:id="rId6"/>
    <p:sldId id="267" r:id="rId7"/>
    <p:sldId id="260" r:id="rId8"/>
    <p:sldId id="268" r:id="rId9"/>
    <p:sldId id="261"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autoAdjust="0"/>
    <p:restoredTop sz="94652" autoAdjust="0"/>
  </p:normalViewPr>
  <p:slideViewPr>
    <p:cSldViewPr snapToGrid="0" snapToObjects="1">
      <p:cViewPr>
        <p:scale>
          <a:sx n="121" d="100"/>
          <a:sy n="121" d="100"/>
        </p:scale>
        <p:origin x="-1008"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780A73-7395-0C4F-9709-60A12296497E}" type="datetimeFigureOut">
              <a:rPr lang="en-US" smtClean="0"/>
              <a:t>4/30/13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CC529-2B35-F34C-8350-F18B614CF3C1}" type="slidenum">
              <a:rPr lang="en-US" smtClean="0"/>
              <a:t>‹#›</a:t>
            </a:fld>
            <a:endParaRPr lang="en-US"/>
          </a:p>
        </p:txBody>
      </p:sp>
    </p:spTree>
    <p:extLst>
      <p:ext uri="{BB962C8B-B14F-4D97-AF65-F5344CB8AC3E}">
        <p14:creationId xmlns:p14="http://schemas.microsoft.com/office/powerpoint/2010/main" val="30674106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8CC529-2B35-F34C-8350-F18B614CF3C1}" type="slidenum">
              <a:rPr lang="en-US" smtClean="0"/>
              <a:t>3</a:t>
            </a:fld>
            <a:endParaRPr lang="en-US"/>
          </a:p>
        </p:txBody>
      </p:sp>
    </p:spTree>
    <p:extLst>
      <p:ext uri="{BB962C8B-B14F-4D97-AF65-F5344CB8AC3E}">
        <p14:creationId xmlns:p14="http://schemas.microsoft.com/office/powerpoint/2010/main" val="2856516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8CC529-2B35-F34C-8350-F18B614CF3C1}" type="slidenum">
              <a:rPr lang="en-US" smtClean="0"/>
              <a:t>5</a:t>
            </a:fld>
            <a:endParaRPr lang="en-US"/>
          </a:p>
        </p:txBody>
      </p:sp>
    </p:spTree>
    <p:extLst>
      <p:ext uri="{BB962C8B-B14F-4D97-AF65-F5344CB8AC3E}">
        <p14:creationId xmlns:p14="http://schemas.microsoft.com/office/powerpoint/2010/main" val="4236854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BDAB680-A52A-EB4D-92D8-80D8C082767A}" type="datetimeFigureOut">
              <a:rPr lang="en-US" smtClean="0"/>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289FB-EDCE-5048-8D21-F061FA9B36D1}"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AB680-A52A-EB4D-92D8-80D8C082767A}" type="datetimeFigureOut">
              <a:rPr lang="en-US" smtClean="0"/>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289FB-EDCE-5048-8D21-F061FA9B36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AB680-A52A-EB4D-92D8-80D8C082767A}" type="datetimeFigureOut">
              <a:rPr lang="en-US" smtClean="0"/>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289FB-EDCE-5048-8D21-F061FA9B36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3BDAB680-A52A-EB4D-92D8-80D8C082767A}" type="datetimeFigureOut">
              <a:rPr lang="en-US" smtClean="0"/>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289FB-EDCE-5048-8D21-F061FA9B36D1}"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DAB680-A52A-EB4D-92D8-80D8C082767A}" type="datetimeFigureOut">
              <a:rPr lang="en-US" smtClean="0"/>
              <a:t>4/30/13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289FB-EDCE-5048-8D21-F061FA9B36D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3BDAB680-A52A-EB4D-92D8-80D8C082767A}" type="datetimeFigureOut">
              <a:rPr lang="en-US" smtClean="0"/>
              <a:t>4/30/13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289FB-EDCE-5048-8D21-F061FA9B36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BDAB680-A52A-EB4D-92D8-80D8C082767A}" type="datetimeFigureOut">
              <a:rPr lang="en-US" smtClean="0"/>
              <a:t>4/30/13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289FB-EDCE-5048-8D21-F061FA9B36D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DAB680-A52A-EB4D-92D8-80D8C082767A}" type="datetimeFigureOut">
              <a:rPr lang="en-US" smtClean="0"/>
              <a:t>4/30/13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289FB-EDCE-5048-8D21-F061FA9B36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AB680-A52A-EB4D-92D8-80D8C082767A}" type="datetimeFigureOut">
              <a:rPr lang="en-US" smtClean="0"/>
              <a:t>4/30/13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289FB-EDCE-5048-8D21-F061FA9B36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AB680-A52A-EB4D-92D8-80D8C082767A}" type="datetimeFigureOut">
              <a:rPr lang="en-US" smtClean="0"/>
              <a:t>4/30/13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289FB-EDCE-5048-8D21-F061FA9B36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AB680-A52A-EB4D-92D8-80D8C082767A}" type="datetimeFigureOut">
              <a:rPr lang="en-US" smtClean="0"/>
              <a:t>4/30/13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289FB-EDCE-5048-8D21-F061FA9B36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BDAB680-A52A-EB4D-92D8-80D8C082767A}" type="datetimeFigureOut">
              <a:rPr lang="en-US" smtClean="0"/>
              <a:t>4/30/13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44289FB-EDCE-5048-8D21-F061FA9B36D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hyperlink" Target="https://www.youtube.com/watch?v=omHWrkTsiB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gr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545"/>
            <a:ext cx="9144000" cy="6938545"/>
          </a:xfrm>
          <a:prstGeom prst="rect">
            <a:avLst/>
          </a:prstGeom>
        </p:spPr>
      </p:pic>
      <p:sp>
        <p:nvSpPr>
          <p:cNvPr id="2" name="Title 1"/>
          <p:cNvSpPr>
            <a:spLocks noGrp="1"/>
          </p:cNvSpPr>
          <p:nvPr>
            <p:ph type="ctrTitle"/>
          </p:nvPr>
        </p:nvSpPr>
        <p:spPr/>
        <p:txBody>
          <a:bodyPr/>
          <a:lstStyle/>
          <a:p>
            <a:r>
              <a:rPr lang="en-US" sz="7200" dirty="0" smtClean="0"/>
              <a:t>Arrogance and Boastfulness</a:t>
            </a:r>
            <a:endParaRPr lang="en-US" sz="7200" dirty="0"/>
          </a:p>
        </p:txBody>
      </p:sp>
      <p:sp>
        <p:nvSpPr>
          <p:cNvPr id="3" name="Subtitle 2"/>
          <p:cNvSpPr>
            <a:spLocks noGrp="1"/>
          </p:cNvSpPr>
          <p:nvPr>
            <p:ph type="subTitle" idx="1"/>
          </p:nvPr>
        </p:nvSpPr>
        <p:spPr/>
        <p:txBody>
          <a:bodyPr>
            <a:normAutofit/>
          </a:bodyPr>
          <a:lstStyle/>
          <a:p>
            <a:r>
              <a:rPr lang="en-US" sz="3600" b="1"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Made By: Kandeel Sheikh</a:t>
            </a:r>
            <a:endParaRPr lang="en-US" sz="3600" b="1"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22840402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ack-wallpa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sz="quarter" idx="13"/>
          </p:nvPr>
        </p:nvSpPr>
        <p:spPr/>
        <p:txBody>
          <a:bodyPr>
            <a:normAutofit fontScale="92500" lnSpcReduction="20000"/>
          </a:bodyPr>
          <a:lstStyle/>
          <a:p>
            <a:r>
              <a:rPr lang="en-US" dirty="0"/>
              <a:t> </a:t>
            </a:r>
            <a:r>
              <a:rPr lang="en-US" dirty="0"/>
              <a:t>(</a:t>
            </a:r>
            <a:r>
              <a:rPr lang="en-US" dirty="0" err="1"/>
              <a:t>nmusba.wor</a:t>
            </a:r>
            <a:r>
              <a:rPr lang="en-US" dirty="0"/>
              <a:t>..., </a:t>
            </a:r>
            <a:r>
              <a:rPr lang="en-US" dirty="0" err="1"/>
              <a:t>AhleSunnah</a:t>
            </a:r>
            <a:r>
              <a:rPr lang="en-US" dirty="0"/>
              <a:t>. "Purification of the Heart by </a:t>
            </a:r>
            <a:r>
              <a:rPr lang="en-US" dirty="0" err="1"/>
              <a:t>Hamza</a:t>
            </a:r>
            <a:r>
              <a:rPr lang="en-US" dirty="0"/>
              <a:t> Yusuf (Complete)."</a:t>
            </a:r>
            <a:r>
              <a:rPr lang="en-US" i="1" dirty="0" err="1"/>
              <a:t>Scribd</a:t>
            </a:r>
            <a:r>
              <a:rPr lang="en-US" dirty="0"/>
              <a:t>. </a:t>
            </a:r>
            <a:r>
              <a:rPr lang="en-US" dirty="0" err="1"/>
              <a:t>N.p</a:t>
            </a:r>
            <a:r>
              <a:rPr lang="en-US" dirty="0"/>
              <a:t>., </a:t>
            </a:r>
            <a:r>
              <a:rPr lang="en-US" dirty="0" err="1"/>
              <a:t>n.d.</a:t>
            </a:r>
            <a:r>
              <a:rPr lang="en-US" dirty="0"/>
              <a:t> Web. 30 Apr. 2013</a:t>
            </a:r>
            <a:r>
              <a:rPr lang="en-US" dirty="0" smtClean="0"/>
              <a:t>.</a:t>
            </a:r>
            <a:endParaRPr lang="en-US" dirty="0"/>
          </a:p>
          <a:p>
            <a:r>
              <a:rPr lang="en-US" dirty="0"/>
              <a:t>"Multimedia." </a:t>
            </a:r>
            <a:r>
              <a:rPr lang="en-US" i="1" dirty="0" err="1"/>
              <a:t>إسلام</a:t>
            </a:r>
            <a:r>
              <a:rPr lang="en-US" i="1" dirty="0"/>
              <a:t> </a:t>
            </a:r>
            <a:r>
              <a:rPr lang="en-US" i="1" dirty="0" err="1"/>
              <a:t>ويب</a:t>
            </a:r>
            <a:r>
              <a:rPr lang="en-US" dirty="0"/>
              <a:t>. </a:t>
            </a:r>
            <a:r>
              <a:rPr lang="en-US" dirty="0" err="1"/>
              <a:t>N.p</a:t>
            </a:r>
            <a:r>
              <a:rPr lang="en-US" dirty="0"/>
              <a:t>., </a:t>
            </a:r>
            <a:r>
              <a:rPr lang="en-US" dirty="0" err="1"/>
              <a:t>n.d.</a:t>
            </a:r>
            <a:r>
              <a:rPr lang="en-US" dirty="0"/>
              <a:t> Web. 30 Apr. 2013</a:t>
            </a:r>
            <a:r>
              <a:rPr lang="en-US" dirty="0" smtClean="0"/>
              <a:t>.</a:t>
            </a:r>
            <a:endParaRPr lang="en-US" dirty="0"/>
          </a:p>
          <a:p>
            <a:r>
              <a:rPr lang="en-US" dirty="0"/>
              <a:t>"Pride and Its Evils." </a:t>
            </a:r>
            <a:r>
              <a:rPr lang="en-US" i="1" dirty="0"/>
              <a:t>Pride and Its Evils</a:t>
            </a:r>
            <a:r>
              <a:rPr lang="en-US" dirty="0"/>
              <a:t>. </a:t>
            </a:r>
            <a:r>
              <a:rPr lang="en-US" dirty="0" err="1"/>
              <a:t>N.p</a:t>
            </a:r>
            <a:r>
              <a:rPr lang="en-US" dirty="0"/>
              <a:t>., </a:t>
            </a:r>
            <a:r>
              <a:rPr lang="en-US" dirty="0" err="1"/>
              <a:t>n.d.</a:t>
            </a:r>
            <a:r>
              <a:rPr lang="en-US" dirty="0"/>
              <a:t> Web. 30 Apr. 2013</a:t>
            </a:r>
            <a:r>
              <a:rPr lang="en-US" dirty="0" smtClean="0"/>
              <a:t>.</a:t>
            </a:r>
            <a:r>
              <a:rPr lang="en-US" dirty="0"/>
              <a:t> </a:t>
            </a:r>
          </a:p>
          <a:p>
            <a:r>
              <a:rPr lang="en-US" dirty="0"/>
              <a:t>"On Arrogance, Humbleness, and Inferiority Complex." </a:t>
            </a:r>
            <a:r>
              <a:rPr lang="en-US" i="1" dirty="0"/>
              <a:t>On Arrogance, Humbleness, and Inferiority Complex</a:t>
            </a:r>
            <a:r>
              <a:rPr lang="en-US" dirty="0"/>
              <a:t>. </a:t>
            </a:r>
            <a:r>
              <a:rPr lang="en-US" dirty="0" err="1"/>
              <a:t>N.p</a:t>
            </a:r>
            <a:r>
              <a:rPr lang="en-US" dirty="0"/>
              <a:t>., </a:t>
            </a:r>
            <a:r>
              <a:rPr lang="en-US" dirty="0" err="1"/>
              <a:t>n.d.</a:t>
            </a:r>
            <a:r>
              <a:rPr lang="en-US" dirty="0"/>
              <a:t> Web. 30 Apr. 2013</a:t>
            </a:r>
            <a:r>
              <a:rPr lang="en-US" dirty="0" smtClean="0"/>
              <a:t>.</a:t>
            </a:r>
            <a:r>
              <a:rPr lang="en-US" dirty="0"/>
              <a:t> </a:t>
            </a:r>
          </a:p>
          <a:p>
            <a:r>
              <a:rPr lang="en-US" dirty="0"/>
              <a:t>"</a:t>
            </a:r>
            <a:r>
              <a:rPr lang="en-US" dirty="0" err="1"/>
              <a:t>IslamBasics</a:t>
            </a:r>
            <a:r>
              <a:rPr lang="en-US" dirty="0"/>
              <a:t>." </a:t>
            </a:r>
            <a:r>
              <a:rPr lang="en-US" i="1" dirty="0" err="1"/>
              <a:t>IslamBasics</a:t>
            </a:r>
            <a:r>
              <a:rPr lang="en-US" dirty="0"/>
              <a:t>. </a:t>
            </a:r>
            <a:r>
              <a:rPr lang="en-US" dirty="0" err="1"/>
              <a:t>N.p</a:t>
            </a:r>
            <a:r>
              <a:rPr lang="en-US" dirty="0"/>
              <a:t>., </a:t>
            </a:r>
            <a:r>
              <a:rPr lang="en-US" dirty="0" err="1"/>
              <a:t>n.d.</a:t>
            </a:r>
            <a:r>
              <a:rPr lang="en-US" dirty="0"/>
              <a:t> Web. 30 Apr. 2013</a:t>
            </a:r>
            <a:r>
              <a:rPr lang="en-US" dirty="0" smtClean="0"/>
              <a:t>.</a:t>
            </a:r>
            <a:endParaRPr lang="en-US" dirty="0"/>
          </a:p>
          <a:p>
            <a:r>
              <a:rPr lang="en-US" dirty="0"/>
              <a:t>"</a:t>
            </a:r>
            <a:r>
              <a:rPr lang="en-US" dirty="0" err="1"/>
              <a:t>Muttaqun</a:t>
            </a:r>
            <a:r>
              <a:rPr lang="en-US" dirty="0"/>
              <a:t> </a:t>
            </a:r>
            <a:r>
              <a:rPr lang="en-US" dirty="0" err="1"/>
              <a:t>OnLine</a:t>
            </a:r>
            <a:r>
              <a:rPr lang="en-US" dirty="0"/>
              <a:t> - Arrogance: According to Quran and </a:t>
            </a:r>
            <a:r>
              <a:rPr lang="en-US" dirty="0" err="1"/>
              <a:t>Sunnah</a:t>
            </a:r>
            <a:r>
              <a:rPr lang="en-US" dirty="0"/>
              <a:t>." </a:t>
            </a:r>
            <a:r>
              <a:rPr lang="en-US" i="1" dirty="0" err="1"/>
              <a:t>Muttaqun</a:t>
            </a:r>
            <a:r>
              <a:rPr lang="en-US" i="1" dirty="0"/>
              <a:t> </a:t>
            </a:r>
            <a:r>
              <a:rPr lang="en-US" i="1" dirty="0" err="1"/>
              <a:t>OnLine</a:t>
            </a:r>
            <a:r>
              <a:rPr lang="en-US" i="1" dirty="0"/>
              <a:t> - Arrogance: According to Quran and </a:t>
            </a:r>
            <a:r>
              <a:rPr lang="en-US" i="1" dirty="0" err="1"/>
              <a:t>Sunnah</a:t>
            </a:r>
            <a:r>
              <a:rPr lang="en-US" dirty="0"/>
              <a:t>. </a:t>
            </a:r>
            <a:r>
              <a:rPr lang="en-US" dirty="0" err="1"/>
              <a:t>N.p</a:t>
            </a:r>
            <a:r>
              <a:rPr lang="en-US" dirty="0"/>
              <a:t>., </a:t>
            </a:r>
            <a:r>
              <a:rPr lang="en-US" dirty="0" err="1"/>
              <a:t>n.d.</a:t>
            </a:r>
            <a:r>
              <a:rPr lang="en-US" dirty="0"/>
              <a:t> Web. 30 Apr. 2013</a:t>
            </a:r>
            <a:r>
              <a:rPr lang="en-US" dirty="0" smtClean="0"/>
              <a:t>.</a:t>
            </a:r>
            <a:endParaRPr lang="en-US" dirty="0"/>
          </a:p>
          <a:p>
            <a:r>
              <a:rPr lang="en-US" dirty="0"/>
              <a:t>"Personality &amp; Spirituality." </a:t>
            </a:r>
            <a:r>
              <a:rPr lang="en-US" i="1" dirty="0"/>
              <a:t>Personality Spirituality</a:t>
            </a:r>
            <a:r>
              <a:rPr lang="en-US" dirty="0"/>
              <a:t>. </a:t>
            </a:r>
            <a:r>
              <a:rPr lang="en-US" dirty="0" err="1"/>
              <a:t>N.p</a:t>
            </a:r>
            <a:r>
              <a:rPr lang="en-US" dirty="0"/>
              <a:t>., </a:t>
            </a:r>
            <a:r>
              <a:rPr lang="en-US" dirty="0" err="1"/>
              <a:t>n.d.</a:t>
            </a:r>
            <a:r>
              <a:rPr lang="en-US" dirty="0"/>
              <a:t> Web. 30 Apr. 2013</a:t>
            </a:r>
            <a:r>
              <a:rPr lang="en-US" dirty="0" smtClean="0"/>
              <a:t>.</a:t>
            </a:r>
            <a:r>
              <a:rPr lang="en-US" dirty="0"/>
              <a:t> </a:t>
            </a:r>
          </a:p>
          <a:p>
            <a:r>
              <a:rPr lang="en-US" dirty="0"/>
              <a:t>"On the Prohibition against Boastfulness and Arrogance." </a:t>
            </a:r>
            <a:r>
              <a:rPr lang="en-US" i="1" dirty="0" err="1"/>
              <a:t>Riyad</a:t>
            </a:r>
            <a:r>
              <a:rPr lang="en-US" i="1" dirty="0"/>
              <a:t> As-</a:t>
            </a:r>
            <a:r>
              <a:rPr lang="en-US" i="1" dirty="0" err="1"/>
              <a:t>Salihin</a:t>
            </a:r>
            <a:r>
              <a:rPr lang="en-US" dirty="0"/>
              <a:t>. </a:t>
            </a:r>
            <a:r>
              <a:rPr lang="en-US" dirty="0" err="1"/>
              <a:t>N.p</a:t>
            </a:r>
            <a:r>
              <a:rPr lang="en-US" dirty="0"/>
              <a:t>., </a:t>
            </a:r>
            <a:r>
              <a:rPr lang="en-US" dirty="0" err="1"/>
              <a:t>n.d.</a:t>
            </a:r>
            <a:r>
              <a:rPr lang="en-US" dirty="0"/>
              <a:t> Web. 30 Apr. 2013</a:t>
            </a:r>
            <a:r>
              <a:rPr lang="en-US" dirty="0" smtClean="0"/>
              <a:t>.</a:t>
            </a:r>
          </a:p>
          <a:p>
            <a:r>
              <a:rPr lang="en-US" dirty="0"/>
              <a:t>"The First Sin - Arrogance </a:t>
            </a:r>
            <a:r>
              <a:rPr lang="en-US" dirty="0" err="1"/>
              <a:t>á</a:t>
            </a:r>
            <a:r>
              <a:rPr lang="en-US" dirty="0"/>
              <a:t>´´</a:t>
            </a:r>
            <a:r>
              <a:rPr lang="en-US" dirty="0" err="1"/>
              <a:t>á</a:t>
            </a:r>
            <a:r>
              <a:rPr lang="en-US" dirty="0"/>
              <a:t>´° </a:t>
            </a:r>
            <a:r>
              <a:rPr lang="en-US" dirty="0" err="1"/>
              <a:t>â</a:t>
            </a:r>
            <a:r>
              <a:rPr lang="en-US" dirty="0">
                <a:latin typeface="Wingdings"/>
              </a:rPr>
              <a:t></a:t>
            </a:r>
            <a:r>
              <a:rPr lang="en-US" dirty="0"/>
              <a:t> Powerful Speech </a:t>
            </a:r>
            <a:r>
              <a:rPr lang="en-US" dirty="0" err="1"/>
              <a:t>â</a:t>
            </a:r>
            <a:r>
              <a:rPr lang="en-US" dirty="0">
                <a:latin typeface="Wingdings"/>
              </a:rPr>
              <a:t></a:t>
            </a:r>
            <a:r>
              <a:rPr lang="en-US" dirty="0"/>
              <a:t> The Daily Reminder </a:t>
            </a:r>
            <a:r>
              <a:rPr lang="en-US" dirty="0" err="1"/>
              <a:t>â</a:t>
            </a:r>
            <a:r>
              <a:rPr lang="en-US" dirty="0">
                <a:latin typeface="Wingdings"/>
              </a:rPr>
              <a:t></a:t>
            </a:r>
            <a:r>
              <a:rPr lang="en-US" dirty="0"/>
              <a:t>." </a:t>
            </a:r>
            <a:r>
              <a:rPr lang="en-US" i="1" dirty="0"/>
              <a:t>YouTube</a:t>
            </a:r>
            <a:r>
              <a:rPr lang="en-US" dirty="0"/>
              <a:t>. YouTube, 17 Mar. 2013. Web. 01 May 2013.</a:t>
            </a:r>
          </a:p>
          <a:p>
            <a:endParaRPr lang="en-US" dirty="0"/>
          </a:p>
          <a:p>
            <a:endParaRPr lang="en-US" dirty="0"/>
          </a:p>
        </p:txBody>
      </p:sp>
      <p:sp>
        <p:nvSpPr>
          <p:cNvPr id="2" name="Title 1"/>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388518220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rrogance1-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6"/>
          <p:cNvSpPr>
            <a:spLocks noGrp="1"/>
          </p:cNvSpPr>
          <p:nvPr>
            <p:ph type="title"/>
          </p:nvPr>
        </p:nvSpPr>
        <p:spPr>
          <a:xfrm>
            <a:off x="609600" y="274638"/>
            <a:ext cx="7924800" cy="848463"/>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7200" b="1" cap="none" spc="0" dirty="0" smtClean="0">
                <a:ln w="50800"/>
                <a:solidFill>
                  <a:schemeClr val="bg1">
                    <a:shade val="50000"/>
                  </a:schemeClr>
                </a:solidFill>
              </a:rPr>
              <a:t>Beware!</a:t>
            </a:r>
            <a:endParaRPr lang="en-US" sz="7200" b="1" cap="none" spc="0" dirty="0">
              <a:ln w="50800"/>
              <a:solidFill>
                <a:schemeClr val="bg1">
                  <a:shade val="50000"/>
                </a:schemeClr>
              </a:solidFill>
            </a:endParaRPr>
          </a:p>
        </p:txBody>
      </p:sp>
    </p:spTree>
    <p:extLst>
      <p:ext uri="{BB962C8B-B14F-4D97-AF65-F5344CB8AC3E}">
        <p14:creationId xmlns:p14="http://schemas.microsoft.com/office/powerpoint/2010/main" val="207041744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ack-wallpaper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sz="quarter" idx="13"/>
          </p:nvPr>
        </p:nvSpPr>
        <p:spPr/>
        <p:txBody>
          <a:bodyPr/>
          <a:lstStyle/>
          <a:p>
            <a:r>
              <a:rPr lang="en-US" sz="1800" b="1" i="1" dirty="0" smtClean="0"/>
              <a:t>Arrogance:</a:t>
            </a:r>
          </a:p>
          <a:p>
            <a:pPr lvl="2"/>
            <a:r>
              <a:rPr lang="en-US" dirty="0" smtClean="0"/>
              <a:t>Offensive display of superiority or self-importance; overbearing pride; haughtiness.</a:t>
            </a:r>
          </a:p>
          <a:p>
            <a:pPr lvl="4"/>
            <a:r>
              <a:rPr lang="en-US" dirty="0"/>
              <a:t>E</a:t>
            </a:r>
            <a:r>
              <a:rPr lang="en-US" dirty="0" smtClean="0"/>
              <a:t>go, cocky, or conceited.</a:t>
            </a:r>
          </a:p>
          <a:p>
            <a:pPr marL="914400" lvl="2" indent="0">
              <a:buNone/>
            </a:pPr>
            <a:r>
              <a:rPr lang="en-US" dirty="0" smtClean="0"/>
              <a:t>	</a:t>
            </a:r>
            <a:endParaRPr lang="en-US" dirty="0"/>
          </a:p>
          <a:p>
            <a:r>
              <a:rPr lang="en-US" sz="1800" b="1" i="1" dirty="0" smtClean="0"/>
              <a:t>Boastfulness: </a:t>
            </a:r>
          </a:p>
          <a:p>
            <a:pPr lvl="2"/>
            <a:r>
              <a:rPr lang="en-US" dirty="0" smtClean="0"/>
              <a:t>To glorify oneself in speech; talk in a self-admiring way.</a:t>
            </a:r>
          </a:p>
          <a:p>
            <a:pPr lvl="4"/>
            <a:r>
              <a:rPr lang="en-US" dirty="0" smtClean="0"/>
              <a:t>Bragging, pride, selfishness, or self-pride. </a:t>
            </a:r>
            <a:endParaRPr lang="en-US" dirty="0"/>
          </a:p>
        </p:txBody>
      </p:sp>
      <p:sp>
        <p:nvSpPr>
          <p:cNvPr id="2" name="Title 1"/>
          <p:cNvSpPr>
            <a:spLocks noGrp="1"/>
          </p:cNvSpPr>
          <p:nvPr>
            <p:ph type="title"/>
          </p:nvPr>
        </p:nvSpPr>
        <p:spPr/>
        <p:txBody>
          <a:bodyPr/>
          <a:lstStyle/>
          <a:p>
            <a:r>
              <a:rPr lang="en-US" dirty="0" smtClean="0"/>
              <a:t>Arrogance and Boastfulness</a:t>
            </a:r>
            <a:endParaRPr lang="en-US" dirty="0"/>
          </a:p>
        </p:txBody>
      </p:sp>
    </p:spTree>
    <p:extLst>
      <p:ext uri="{BB962C8B-B14F-4D97-AF65-F5344CB8AC3E}">
        <p14:creationId xmlns:p14="http://schemas.microsoft.com/office/powerpoint/2010/main" val="54264582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ack-wallpa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sz="quarter" idx="13"/>
          </p:nvPr>
        </p:nvSpPr>
        <p:spPr/>
        <p:txBody>
          <a:bodyPr>
            <a:normAutofit lnSpcReduction="10000"/>
          </a:bodyPr>
          <a:lstStyle/>
          <a:p>
            <a:r>
              <a:rPr lang="en-US" dirty="0"/>
              <a:t>M</a:t>
            </a:r>
            <a:r>
              <a:rPr lang="en-US" dirty="0" smtClean="0"/>
              <a:t>ost </a:t>
            </a:r>
            <a:r>
              <a:rPr lang="en-US" dirty="0" smtClean="0"/>
              <a:t>dangerous inner disease of the heart.</a:t>
            </a:r>
          </a:p>
          <a:p>
            <a:r>
              <a:rPr lang="en-US" dirty="0" smtClean="0"/>
              <a:t>An inner </a:t>
            </a:r>
            <a:r>
              <a:rPr lang="en-US" dirty="0" smtClean="0"/>
              <a:t>disease that reside in the heart </a:t>
            </a:r>
            <a:endParaRPr lang="en-US" dirty="0" smtClean="0"/>
          </a:p>
          <a:p>
            <a:pPr lvl="1"/>
            <a:r>
              <a:rPr lang="en-US" dirty="0" smtClean="0"/>
              <a:t>E</a:t>
            </a:r>
            <a:r>
              <a:rPr lang="en-US" dirty="0" smtClean="0"/>
              <a:t>ffects </a:t>
            </a:r>
            <a:r>
              <a:rPr lang="en-US" dirty="0" smtClean="0"/>
              <a:t>are reflected in the </a:t>
            </a:r>
            <a:r>
              <a:rPr lang="en-US" dirty="0" smtClean="0"/>
              <a:t>behavior  </a:t>
            </a:r>
          </a:p>
          <a:p>
            <a:r>
              <a:rPr lang="en-US" dirty="0" smtClean="0"/>
              <a:t> </a:t>
            </a:r>
            <a:r>
              <a:rPr lang="en-US" dirty="0"/>
              <a:t>C</a:t>
            </a:r>
            <a:r>
              <a:rPr lang="en-US" dirty="0" smtClean="0"/>
              <a:t>onduct </a:t>
            </a:r>
            <a:r>
              <a:rPr lang="en-US" dirty="0" smtClean="0"/>
              <a:t>of the sick person who can be prevented from entering paradise on the Day of Judgment</a:t>
            </a:r>
            <a:r>
              <a:rPr lang="en-US" dirty="0" smtClean="0"/>
              <a:t>.</a:t>
            </a:r>
          </a:p>
          <a:p>
            <a:pPr lvl="1"/>
            <a:r>
              <a:rPr lang="en-US" dirty="0"/>
              <a:t>In the authentic </a:t>
            </a:r>
            <a:r>
              <a:rPr lang="en-US" i="1" dirty="0"/>
              <a:t>hadith</a:t>
            </a:r>
            <a:r>
              <a:rPr lang="en-US" dirty="0"/>
              <a:t> reported by Imams Muslim and At-</a:t>
            </a:r>
            <a:r>
              <a:rPr lang="en-US" dirty="0" err="1"/>
              <a:t>Tirmithi</a:t>
            </a:r>
            <a:r>
              <a:rPr lang="en-US" dirty="0"/>
              <a:t> the prophet (S.A.W.) said, </a:t>
            </a:r>
            <a:r>
              <a:rPr lang="en-US" i="1" dirty="0"/>
              <a:t>"One will not enter Paradise, if one has an atom’s weight of arrogance in his/her heart</a:t>
            </a:r>
            <a:r>
              <a:rPr lang="en-US" i="1" dirty="0" smtClean="0"/>
              <a:t>.”</a:t>
            </a:r>
            <a:endParaRPr lang="en-US" dirty="0" smtClean="0"/>
          </a:p>
          <a:p>
            <a:r>
              <a:rPr lang="en-US" dirty="0" smtClean="0"/>
              <a:t>Root of all sickness of the heart </a:t>
            </a:r>
          </a:p>
          <a:p>
            <a:r>
              <a:rPr lang="en-US" dirty="0" smtClean="0"/>
              <a:t>Inner bad mora</a:t>
            </a:r>
            <a:r>
              <a:rPr lang="en-US" dirty="0" smtClean="0"/>
              <a:t>l</a:t>
            </a:r>
          </a:p>
          <a:p>
            <a:r>
              <a:rPr lang="en-US" dirty="0" smtClean="0"/>
              <a:t>Deletes all traces of goodness and piety</a:t>
            </a:r>
          </a:p>
          <a:p>
            <a:r>
              <a:rPr lang="en-US" dirty="0" smtClean="0"/>
              <a:t>Affects the body greatly</a:t>
            </a:r>
          </a:p>
          <a:p>
            <a:pPr marL="0" indent="0">
              <a:buNone/>
            </a:pPr>
            <a:endParaRPr lang="en-US" dirty="0" smtClean="0"/>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What is Arrogance?</a:t>
            </a:r>
            <a:endParaRPr lang="en-US" dirty="0"/>
          </a:p>
        </p:txBody>
      </p:sp>
      <p:pic>
        <p:nvPicPr>
          <p:cNvPr id="5" name="Picture 4" descr="imgr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8621" y="4169265"/>
            <a:ext cx="2348453" cy="2216289"/>
          </a:xfrm>
          <a:prstGeom prst="rect">
            <a:avLst/>
          </a:prstGeom>
        </p:spPr>
      </p:pic>
    </p:spTree>
    <p:extLst>
      <p:ext uri="{BB962C8B-B14F-4D97-AF65-F5344CB8AC3E}">
        <p14:creationId xmlns:p14="http://schemas.microsoft.com/office/powerpoint/2010/main" val="349550477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ack-wallpaper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sz="quarter" idx="13"/>
          </p:nvPr>
        </p:nvSpPr>
        <p:spPr/>
        <p:txBody>
          <a:bodyPr>
            <a:normAutofit lnSpcReduction="10000"/>
          </a:bodyPr>
          <a:lstStyle/>
          <a:p>
            <a:r>
              <a:rPr lang="en-US" b="1" i="1" dirty="0" smtClean="0"/>
              <a:t>Evil kind of arrogance</a:t>
            </a:r>
          </a:p>
          <a:p>
            <a:pPr lvl="1"/>
            <a:r>
              <a:rPr lang="en-US" dirty="0" smtClean="0"/>
              <a:t>Rejection of the truth and not following it</a:t>
            </a:r>
          </a:p>
          <a:p>
            <a:pPr lvl="2"/>
            <a:r>
              <a:rPr lang="en-US" sz="1800" dirty="0" smtClean="0"/>
              <a:t>On </a:t>
            </a:r>
            <a:r>
              <a:rPr lang="en-US" sz="1800" dirty="0"/>
              <a:t>the Day of Judgment, it is said to the arrogant people in </a:t>
            </a:r>
            <a:r>
              <a:rPr lang="en-US" sz="1800" i="1" dirty="0" err="1"/>
              <a:t>surat</a:t>
            </a:r>
            <a:r>
              <a:rPr lang="en-US" sz="1800" dirty="0"/>
              <a:t> </a:t>
            </a:r>
            <a:r>
              <a:rPr lang="en-US" sz="1800" dirty="0" err="1"/>
              <a:t>Ghafer</a:t>
            </a:r>
            <a:r>
              <a:rPr lang="en-US" sz="1800" dirty="0"/>
              <a:t>, (Verse 76), what can be translated as, </a:t>
            </a:r>
            <a:r>
              <a:rPr lang="en-US" sz="1800" b="1" dirty="0"/>
              <a:t>"Enter the gates </a:t>
            </a:r>
            <a:r>
              <a:rPr lang="en-US" sz="1800" b="1" dirty="0" smtClean="0"/>
              <a:t>of</a:t>
            </a:r>
            <a:r>
              <a:rPr lang="en-US" sz="1100" dirty="0"/>
              <a:t> </a:t>
            </a:r>
            <a:r>
              <a:rPr lang="en-US" sz="1800" b="1" dirty="0" smtClean="0"/>
              <a:t>Hell </a:t>
            </a:r>
            <a:r>
              <a:rPr lang="en-US" sz="1800" b="1" dirty="0"/>
              <a:t>to abide therein, and </a:t>
            </a:r>
            <a:r>
              <a:rPr lang="en-US" sz="1800" dirty="0"/>
              <a:t>(indeed) </a:t>
            </a:r>
            <a:r>
              <a:rPr lang="en-US" sz="1800" b="1" dirty="0"/>
              <a:t>what an evil abode of the arrogant</a:t>
            </a:r>
            <a:r>
              <a:rPr lang="en-US" sz="1800" b="1" dirty="0" smtClean="0"/>
              <a:t>!”</a:t>
            </a:r>
            <a:endParaRPr lang="en-US" sz="1100" dirty="0"/>
          </a:p>
          <a:p>
            <a:pPr marL="0" indent="0">
              <a:buNone/>
            </a:pPr>
            <a:endParaRPr lang="en-US" b="1" i="1" dirty="0"/>
          </a:p>
          <a:p>
            <a:r>
              <a:rPr lang="en-US" b="1" i="1" dirty="0" smtClean="0"/>
              <a:t> </a:t>
            </a:r>
            <a:r>
              <a:rPr lang="en-US" b="1" i="1" dirty="0"/>
              <a:t>M</a:t>
            </a:r>
            <a:r>
              <a:rPr lang="en-US" b="1" i="1" dirty="0" smtClean="0"/>
              <a:t>ost severe arrogance</a:t>
            </a:r>
          </a:p>
          <a:p>
            <a:pPr lvl="1"/>
            <a:r>
              <a:rPr lang="en-US" dirty="0" smtClean="0"/>
              <a:t>Being arrogant against Allah</a:t>
            </a:r>
          </a:p>
          <a:p>
            <a:pPr lvl="2"/>
            <a:r>
              <a:rPr lang="en-US" dirty="0" smtClean="0"/>
              <a:t>Rejecting submission and worshipping Him</a:t>
            </a:r>
          </a:p>
          <a:p>
            <a:pPr lvl="3"/>
            <a:r>
              <a:rPr lang="en-US" dirty="0"/>
              <a:t>Allah (S.W.T.) says in </a:t>
            </a:r>
            <a:r>
              <a:rPr lang="en-US" i="1" dirty="0" err="1"/>
              <a:t>surat</a:t>
            </a:r>
            <a:r>
              <a:rPr lang="en-US" dirty="0"/>
              <a:t> </a:t>
            </a:r>
            <a:r>
              <a:rPr lang="en-US" dirty="0" err="1"/>
              <a:t>Ghafer</a:t>
            </a:r>
            <a:r>
              <a:rPr lang="en-US" dirty="0"/>
              <a:t>, (Verse 60), what can be translated as, </a:t>
            </a:r>
            <a:r>
              <a:rPr lang="en-US" b="1" dirty="0"/>
              <a:t>"Verily! Those who disdain My worship</a:t>
            </a:r>
            <a:r>
              <a:rPr lang="en-US" dirty="0"/>
              <a:t> (because of arrogance)</a:t>
            </a:r>
            <a:r>
              <a:rPr lang="en-US" b="1" dirty="0"/>
              <a:t>, they will surely enter Hell in humiliation!"</a:t>
            </a:r>
            <a:endParaRPr lang="en-US" dirty="0"/>
          </a:p>
          <a:p>
            <a:pPr lvl="3"/>
            <a:endParaRPr lang="en-US" dirty="0" smtClean="0"/>
          </a:p>
          <a:p>
            <a:endParaRPr lang="en-US" dirty="0" smtClean="0"/>
          </a:p>
          <a:p>
            <a:endParaRPr lang="en-US" dirty="0" smtClean="0"/>
          </a:p>
        </p:txBody>
      </p:sp>
      <p:sp>
        <p:nvSpPr>
          <p:cNvPr id="2" name="Title 1"/>
          <p:cNvSpPr>
            <a:spLocks noGrp="1"/>
          </p:cNvSpPr>
          <p:nvPr>
            <p:ph type="title"/>
          </p:nvPr>
        </p:nvSpPr>
        <p:spPr/>
        <p:txBody>
          <a:bodyPr/>
          <a:lstStyle/>
          <a:p>
            <a:r>
              <a:rPr lang="en-US" dirty="0" smtClean="0"/>
              <a:t>Degrees Of arrogance </a:t>
            </a:r>
            <a:endParaRPr lang="en-US" dirty="0"/>
          </a:p>
        </p:txBody>
      </p:sp>
    </p:spTree>
    <p:extLst>
      <p:ext uri="{BB962C8B-B14F-4D97-AF65-F5344CB8AC3E}">
        <p14:creationId xmlns:p14="http://schemas.microsoft.com/office/powerpoint/2010/main" val="477410695"/>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ack-wallpa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sz="quarter" idx="13"/>
          </p:nvPr>
        </p:nvSpPr>
        <p:spPr/>
        <p:txBody>
          <a:bodyPr>
            <a:normAutofit fontScale="92500" lnSpcReduction="10000"/>
          </a:bodyPr>
          <a:lstStyle/>
          <a:p>
            <a:pPr>
              <a:buFont typeface="+mj-lt"/>
              <a:buAutoNum type="arabicPeriod"/>
            </a:pPr>
            <a:r>
              <a:rPr lang="en-US" dirty="0" smtClean="0"/>
              <a:t>Inculcated in the heart</a:t>
            </a:r>
          </a:p>
          <a:p>
            <a:pPr lvl="1"/>
            <a:r>
              <a:rPr lang="en-US" dirty="0" smtClean="0"/>
              <a:t> See themselves better than others, but try to rectify himself and act humbly.</a:t>
            </a:r>
          </a:p>
          <a:p>
            <a:pPr marL="457200" lvl="1" indent="0">
              <a:buNone/>
            </a:pPr>
            <a:endParaRPr lang="en-US" dirty="0" smtClean="0"/>
          </a:p>
          <a:p>
            <a:pPr>
              <a:buFont typeface="+mj-lt"/>
              <a:buAutoNum type="arabicPeriod"/>
            </a:pPr>
            <a:r>
              <a:rPr lang="en-US" dirty="0"/>
              <a:t> S</a:t>
            </a:r>
            <a:r>
              <a:rPr lang="en-US" dirty="0" smtClean="0"/>
              <a:t>howing pride and arrogance in public sittings</a:t>
            </a:r>
          </a:p>
          <a:p>
            <a:pPr lvl="1"/>
            <a:r>
              <a:rPr lang="en-US" dirty="0" smtClean="0"/>
              <a:t>Proving how they are more excellent than his followers/listeners</a:t>
            </a:r>
          </a:p>
          <a:p>
            <a:pPr lvl="1"/>
            <a:r>
              <a:rPr lang="en-US" dirty="0" smtClean="0"/>
              <a:t>Devaluating anyone who does not show them respect and appreciate their arrogance</a:t>
            </a:r>
          </a:p>
          <a:p>
            <a:pPr marL="457200" lvl="1" indent="0">
              <a:buNone/>
            </a:pPr>
            <a:endParaRPr lang="en-US" dirty="0" smtClean="0"/>
          </a:p>
          <a:p>
            <a:pPr>
              <a:buFont typeface="+mj-lt"/>
              <a:buAutoNum type="arabicPeriod"/>
            </a:pPr>
            <a:r>
              <a:rPr lang="en-US" dirty="0" smtClean="0"/>
              <a:t>Showing through words</a:t>
            </a:r>
          </a:p>
          <a:p>
            <a:pPr lvl="1"/>
            <a:r>
              <a:rPr lang="en-US" dirty="0" smtClean="0"/>
              <a:t>Showing how proud how proud they are of themselves, their accomplishments, their lineage</a:t>
            </a:r>
          </a:p>
          <a:p>
            <a:pPr lvl="1"/>
            <a:r>
              <a:rPr lang="en-US" dirty="0" smtClean="0"/>
              <a:t>Aiming to show how they are better</a:t>
            </a:r>
          </a:p>
          <a:p>
            <a:pPr lvl="1"/>
            <a:r>
              <a:rPr lang="en-US" dirty="0" smtClean="0"/>
              <a:t>Trying to show how they are more significant than the others or than a certain people</a:t>
            </a:r>
          </a:p>
          <a:p>
            <a:pPr>
              <a:buFont typeface="+mj-lt"/>
              <a:buAutoNum type="arabicPeriod"/>
            </a:pPr>
            <a:endParaRPr lang="en-US" dirty="0" smtClean="0"/>
          </a:p>
          <a:p>
            <a:pPr>
              <a:buFont typeface="+mj-lt"/>
              <a:buAutoNum type="arabicPeriod"/>
            </a:pPr>
            <a:endParaRPr lang="en-US" dirty="0"/>
          </a:p>
        </p:txBody>
      </p:sp>
      <p:sp>
        <p:nvSpPr>
          <p:cNvPr id="2" name="Title 1"/>
          <p:cNvSpPr>
            <a:spLocks noGrp="1"/>
          </p:cNvSpPr>
          <p:nvPr>
            <p:ph type="title"/>
          </p:nvPr>
        </p:nvSpPr>
        <p:spPr/>
        <p:txBody>
          <a:bodyPr/>
          <a:lstStyle/>
          <a:p>
            <a:r>
              <a:rPr lang="en-US" dirty="0" smtClean="0"/>
              <a:t>Types of arrogance</a:t>
            </a:r>
            <a:endParaRPr lang="en-US" dirty="0"/>
          </a:p>
        </p:txBody>
      </p:sp>
    </p:spTree>
    <p:extLst>
      <p:ext uri="{BB962C8B-B14F-4D97-AF65-F5344CB8AC3E}">
        <p14:creationId xmlns:p14="http://schemas.microsoft.com/office/powerpoint/2010/main" val="187821745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ack-wallpa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1"/>
          </a:xfrm>
          <a:prstGeom prst="rect">
            <a:avLst/>
          </a:prstGeom>
        </p:spPr>
      </p:pic>
      <p:sp>
        <p:nvSpPr>
          <p:cNvPr id="3" name="Content Placeholder 2"/>
          <p:cNvSpPr>
            <a:spLocks noGrp="1"/>
          </p:cNvSpPr>
          <p:nvPr>
            <p:ph sz="quarter" idx="13"/>
          </p:nvPr>
        </p:nvSpPr>
        <p:spPr/>
        <p:txBody>
          <a:bodyPr>
            <a:normAutofit fontScale="92500" lnSpcReduction="20000"/>
          </a:bodyPr>
          <a:lstStyle/>
          <a:p>
            <a:r>
              <a:rPr lang="en-US" dirty="0" smtClean="0"/>
              <a:t>Remem</a:t>
            </a:r>
            <a:r>
              <a:rPr lang="en-US" dirty="0" smtClean="0"/>
              <a:t>ber your organic origins</a:t>
            </a:r>
          </a:p>
          <a:p>
            <a:pPr lvl="1"/>
            <a:r>
              <a:rPr lang="en-US" dirty="0" smtClean="0"/>
              <a:t>Remember that we all are created from a drop of semen</a:t>
            </a:r>
          </a:p>
          <a:p>
            <a:r>
              <a:rPr lang="en-US" dirty="0" smtClean="0"/>
              <a:t>Know your ultimate return</a:t>
            </a:r>
          </a:p>
          <a:p>
            <a:pPr lvl="1"/>
            <a:r>
              <a:rPr lang="en-US" dirty="0" smtClean="0"/>
              <a:t>Be aware that you are returning to Allah</a:t>
            </a:r>
          </a:p>
          <a:p>
            <a:r>
              <a:rPr lang="en-US" dirty="0" smtClean="0"/>
              <a:t>Arrogance will humiliate you in the Hereafter</a:t>
            </a:r>
          </a:p>
          <a:p>
            <a:r>
              <a:rPr lang="en-US" dirty="0" smtClean="0"/>
              <a:t>Hell has been favored by the Arrogant</a:t>
            </a:r>
          </a:p>
          <a:p>
            <a:pPr lvl="1"/>
            <a:r>
              <a:rPr lang="en-US" dirty="0"/>
              <a:t>The Prophet   said, "Paradise and Hell (Fire) </a:t>
            </a:r>
            <a:r>
              <a:rPr lang="en-US" dirty="0" err="1"/>
              <a:t>quarrelled</a:t>
            </a:r>
            <a:r>
              <a:rPr lang="en-US" dirty="0"/>
              <a:t> in the presence of their Lord. Paradise said, 'O Lord! What is wrong with me that only the poor and humble people enter me?' Hell (Fire) said, 'I have been favored with the arrogant people.' So Allah said to Paradise, 'You are My Mercy,' and said to Hell, 'You are My Punishment which I inflict upon whom I wish, and I shall fill both of you. (The Prophet added, "As for Paradise, (it will be filled with good people) because Allah does not wrong any of His created things, and He creates for Hell (Fire) whomever He will, and they will be thrown into it, and it will say thrice, 'Is there any more,' till Allah (will put) His Foot over it and it will become full and its sides will come close to each other and it will say, '</a:t>
            </a:r>
            <a:r>
              <a:rPr lang="en-US" dirty="0" err="1"/>
              <a:t>Qat</a:t>
            </a:r>
            <a:r>
              <a:rPr lang="en-US" dirty="0"/>
              <a:t>! </a:t>
            </a:r>
            <a:r>
              <a:rPr lang="en-US" dirty="0" err="1"/>
              <a:t>Qat</a:t>
            </a:r>
            <a:r>
              <a:rPr lang="en-US" dirty="0"/>
              <a:t>! </a:t>
            </a:r>
            <a:r>
              <a:rPr lang="en-US" dirty="0" err="1"/>
              <a:t>Qat</a:t>
            </a:r>
            <a:r>
              <a:rPr lang="en-US" dirty="0"/>
              <a:t>! (Enough! Enough! Enough!)."</a:t>
            </a:r>
          </a:p>
          <a:p>
            <a:endParaRPr lang="en-US" dirty="0" smtClean="0"/>
          </a:p>
          <a:p>
            <a:endParaRPr lang="en-US" dirty="0" smtClean="0"/>
          </a:p>
          <a:p>
            <a:pPr marL="457200" lvl="1" indent="0">
              <a:buNone/>
            </a:pPr>
            <a:endParaRPr lang="en-US" dirty="0"/>
          </a:p>
          <a:p>
            <a:pPr lvl="1"/>
            <a:endParaRPr lang="en-US" dirty="0"/>
          </a:p>
          <a:p>
            <a:pPr lvl="1"/>
            <a:endParaRPr lang="en-US" dirty="0"/>
          </a:p>
        </p:txBody>
      </p:sp>
      <p:sp>
        <p:nvSpPr>
          <p:cNvPr id="2" name="Title 1"/>
          <p:cNvSpPr>
            <a:spLocks noGrp="1"/>
          </p:cNvSpPr>
          <p:nvPr>
            <p:ph type="title"/>
          </p:nvPr>
        </p:nvSpPr>
        <p:spPr/>
        <p:txBody>
          <a:bodyPr/>
          <a:lstStyle/>
          <a:p>
            <a:r>
              <a:rPr lang="en-US" dirty="0" smtClean="0"/>
              <a:t>Cure for this disease</a:t>
            </a:r>
            <a:endParaRPr lang="en-US" dirty="0"/>
          </a:p>
        </p:txBody>
      </p:sp>
      <p:pic>
        <p:nvPicPr>
          <p:cNvPr id="5" name="Picture 4"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8571" y="1127378"/>
            <a:ext cx="3048000" cy="2032000"/>
          </a:xfrm>
          <a:prstGeom prst="rect">
            <a:avLst/>
          </a:prstGeom>
        </p:spPr>
      </p:pic>
    </p:spTree>
    <p:extLst>
      <p:ext uri="{BB962C8B-B14F-4D97-AF65-F5344CB8AC3E}">
        <p14:creationId xmlns:p14="http://schemas.microsoft.com/office/powerpoint/2010/main" val="333341406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lack-wallpa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sz="quarter" idx="13"/>
          </p:nvPr>
        </p:nvSpPr>
        <p:spPr/>
        <p:txBody>
          <a:bodyPr>
            <a:normAutofit lnSpcReduction="10000"/>
          </a:bodyPr>
          <a:lstStyle/>
          <a:p>
            <a:r>
              <a:rPr lang="en-US" dirty="0" smtClean="0"/>
              <a:t>Hypotonic</a:t>
            </a:r>
          </a:p>
          <a:p>
            <a:pPr lvl="1"/>
            <a:r>
              <a:rPr lang="en-US" dirty="0" smtClean="0"/>
              <a:t>A solution with a comparatively lower concentration of solutes compared to another</a:t>
            </a:r>
          </a:p>
          <a:p>
            <a:endParaRPr lang="en-US" dirty="0" smtClean="0"/>
          </a:p>
          <a:p>
            <a:r>
              <a:rPr lang="en-US" dirty="0" smtClean="0"/>
              <a:t>Dead heart</a:t>
            </a:r>
          </a:p>
          <a:p>
            <a:r>
              <a:rPr lang="en-US" dirty="0" smtClean="0"/>
              <a:t>Cell Membrane and Cell Wall is broken</a:t>
            </a:r>
          </a:p>
          <a:p>
            <a:r>
              <a:rPr lang="en-US" dirty="0" smtClean="0"/>
              <a:t> Evil is coming in constantly</a:t>
            </a:r>
          </a:p>
          <a:p>
            <a:r>
              <a:rPr lang="en-US" dirty="0" smtClean="0"/>
              <a:t>No hope of getting back on the straight path</a:t>
            </a:r>
          </a:p>
          <a:p>
            <a:r>
              <a:rPr lang="en-US" dirty="0" smtClean="0"/>
              <a:t>The heart will burst open</a:t>
            </a:r>
          </a:p>
          <a:p>
            <a:r>
              <a:rPr lang="en-US" dirty="0" smtClean="0"/>
              <a:t>More evil and less good</a:t>
            </a:r>
          </a:p>
          <a:p>
            <a:r>
              <a:rPr lang="en-US" dirty="0" smtClean="0"/>
              <a:t>More into this </a:t>
            </a:r>
            <a:r>
              <a:rPr lang="en-US" dirty="0" err="1" smtClean="0"/>
              <a:t>Dunya</a:t>
            </a:r>
            <a:r>
              <a:rPr lang="en-US" dirty="0" smtClean="0"/>
              <a:t> than worrying about the </a:t>
            </a:r>
            <a:r>
              <a:rPr lang="en-US" dirty="0" err="1" smtClean="0"/>
              <a:t>Akhira</a:t>
            </a:r>
            <a:endParaRPr lang="en-US" dirty="0" smtClean="0"/>
          </a:p>
          <a:p>
            <a:r>
              <a:rPr lang="en-US" dirty="0" smtClean="0"/>
              <a:t>Semi-Permeable</a:t>
            </a:r>
          </a:p>
          <a:p>
            <a:endParaRPr lang="en-US" dirty="0" smtClean="0"/>
          </a:p>
          <a:p>
            <a:endParaRPr lang="en-US" dirty="0" smtClean="0"/>
          </a:p>
          <a:p>
            <a:endParaRPr lang="en-US" dirty="0"/>
          </a:p>
          <a:p>
            <a:endParaRPr lang="en-US" dirty="0" smtClean="0"/>
          </a:p>
          <a:p>
            <a:endParaRPr lang="en-US" dirty="0" smtClean="0"/>
          </a:p>
          <a:p>
            <a:pPr lvl="1"/>
            <a:endParaRPr lang="en-US" dirty="0" smtClean="0"/>
          </a:p>
          <a:p>
            <a:endParaRPr lang="en-US" dirty="0" smtClean="0"/>
          </a:p>
          <a:p>
            <a:endParaRPr lang="en-US" dirty="0" smtClean="0"/>
          </a:p>
        </p:txBody>
      </p:sp>
      <p:sp>
        <p:nvSpPr>
          <p:cNvPr id="2" name="Title 1"/>
          <p:cNvSpPr>
            <a:spLocks noGrp="1"/>
          </p:cNvSpPr>
          <p:nvPr>
            <p:ph type="title"/>
          </p:nvPr>
        </p:nvSpPr>
        <p:spPr/>
        <p:txBody>
          <a:bodyPr/>
          <a:lstStyle/>
          <a:p>
            <a:r>
              <a:rPr lang="en-US" dirty="0" smtClean="0"/>
              <a:t>Scientific Relation</a:t>
            </a:r>
            <a:endParaRPr lang="en-US" dirty="0"/>
          </a:p>
        </p:txBody>
      </p:sp>
      <p:pic>
        <p:nvPicPr>
          <p:cNvPr id="8" name="Picture 7" descr="imgr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2856" y="2870200"/>
            <a:ext cx="2844800" cy="2844800"/>
          </a:xfrm>
          <a:prstGeom prst="rect">
            <a:avLst/>
          </a:prstGeom>
        </p:spPr>
      </p:pic>
    </p:spTree>
    <p:extLst>
      <p:ext uri="{BB962C8B-B14F-4D97-AF65-F5344CB8AC3E}">
        <p14:creationId xmlns:p14="http://schemas.microsoft.com/office/powerpoint/2010/main" val="18827747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ack-wallpap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sz="quarter" idx="13"/>
          </p:nvPr>
        </p:nvSpPr>
        <p:spPr/>
        <p:txBody>
          <a:bodyPr/>
          <a:lstStyle/>
          <a:p>
            <a:r>
              <a:rPr lang="en-US" dirty="0">
                <a:hlinkClick r:id="rId3"/>
              </a:rPr>
              <a:t>https://www.youtube.com/watch?v=</a:t>
            </a:r>
            <a:r>
              <a:rPr lang="en-US" dirty="0" smtClean="0">
                <a:hlinkClick r:id="rId3"/>
              </a:rPr>
              <a:t>omHWrkTsiB4</a:t>
            </a:r>
            <a:endParaRPr lang="en-US" dirty="0" smtClean="0"/>
          </a:p>
          <a:p>
            <a:endParaRPr lang="en-US" dirty="0"/>
          </a:p>
        </p:txBody>
      </p:sp>
      <p:sp>
        <p:nvSpPr>
          <p:cNvPr id="2" name="Title 1"/>
          <p:cNvSpPr>
            <a:spLocks noGrp="1"/>
          </p:cNvSpPr>
          <p:nvPr>
            <p:ph type="title"/>
          </p:nvPr>
        </p:nvSpPr>
        <p:spPr/>
        <p:txBody>
          <a:bodyPr/>
          <a:lstStyle/>
          <a:p>
            <a:r>
              <a:rPr lang="en-US" dirty="0" smtClean="0"/>
              <a:t>Video</a:t>
            </a:r>
            <a:endParaRPr lang="en-US" dirty="0"/>
          </a:p>
        </p:txBody>
      </p:sp>
    </p:spTree>
    <p:extLst>
      <p:ext uri="{BB962C8B-B14F-4D97-AF65-F5344CB8AC3E}">
        <p14:creationId xmlns:p14="http://schemas.microsoft.com/office/powerpoint/2010/main" val="303849038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1630</TotalTime>
  <Words>371</Words>
  <Application>Microsoft Macintosh PowerPoint</Application>
  <PresentationFormat>On-screen Show (4:3)</PresentationFormat>
  <Paragraphs>89</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Horizon</vt:lpstr>
      <vt:lpstr>Arrogance and Boastfulness</vt:lpstr>
      <vt:lpstr>Beware!</vt:lpstr>
      <vt:lpstr>Arrogance and Boastfulness</vt:lpstr>
      <vt:lpstr>What is Arrogance?</vt:lpstr>
      <vt:lpstr>Degrees Of arrogance </vt:lpstr>
      <vt:lpstr>Types of arrogance</vt:lpstr>
      <vt:lpstr>Cure for this disease</vt:lpstr>
      <vt:lpstr>Scientific Relation</vt:lpstr>
      <vt:lpstr>Video</vt:lpstr>
      <vt:lpstr>Bibliography</vt:lpstr>
    </vt:vector>
  </TitlesOfParts>
  <Company>CRESCENT ACADEMY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Arrogance and Boastfulness</dc:title>
  <dc:creator>KANDEEL TAHIR</dc:creator>
  <cp:lastModifiedBy>KANDEEL TAHIR</cp:lastModifiedBy>
  <cp:revision>19</cp:revision>
  <dcterms:created xsi:type="dcterms:W3CDTF">2013-04-30T01:23:27Z</dcterms:created>
  <dcterms:modified xsi:type="dcterms:W3CDTF">2013-05-01T04:44:02Z</dcterms:modified>
</cp:coreProperties>
</file>